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5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</p:sldIdLst>
  <p:sldSz cx="12192000" cy="6858000"/>
  <p:notesSz cx="6858000" cy="9144000"/>
  <p:embeddedFontLst>
    <p:embeddedFont>
      <p:font typeface="Archivo Black" panose="020B0A03020202020B04" pitchFamily="34" charset="0"/>
      <p:regular r:id="rId52"/>
    </p:embeddedFont>
    <p:embeddedFont>
      <p:font typeface="IBM Plex Mono" panose="020B0509050203000203" pitchFamily="49" charset="0"/>
      <p:regular r:id="rId53"/>
      <p:bold r:id="rId54"/>
    </p:embeddedFont>
    <p:embeddedFont>
      <p:font typeface="IBM Plex Mono Medm" panose="020B0609050203000203" pitchFamily="49" charset="0"/>
      <p:regular r:id="rId55"/>
    </p:embeddedFont>
    <p:embeddedFont>
      <p:font typeface="IBM Plex Sans" panose="020B0503050203000203" pitchFamily="34" charset="0"/>
      <p:regular r:id="rId56"/>
      <p:bold r:id="rId57"/>
      <p:italic r:id="rId58"/>
      <p:boldItalic r:id="rId59"/>
    </p:embeddedFont>
    <p:embeddedFont>
      <p:font typeface="IBM Plex Sans Cond" panose="020B0506050203000203" pitchFamily="34" charset="0"/>
      <p:regular r:id="rId60"/>
      <p:bold r:id="rId61"/>
      <p:italic r:id="rId62"/>
    </p:embeddedFont>
    <p:embeddedFont>
      <p:font typeface="IBM Plex Sans Cond SmBld" panose="020B0706050203000203" pitchFamily="34" charset="0"/>
      <p:bold r:id="rId63"/>
    </p:embeddedFont>
    <p:embeddedFont>
      <p:font typeface="IBM Plex Sans SmBld" panose="020B0703050203000203" pitchFamily="34" charset="0"/>
      <p:bold r:id="rId64"/>
      <p:boldItalic r:id="rId6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4.fntdata"/><Relationship Id="rId63" Type="http://schemas.openxmlformats.org/officeDocument/2006/relationships/font" Target="fonts/font12.fntdata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2.fntdata"/><Relationship Id="rId58" Type="http://schemas.openxmlformats.org/officeDocument/2006/relationships/font" Target="fonts/font7.fntdata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6.fntdata"/><Relationship Id="rId61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1.fntdata"/><Relationship Id="rId60" Type="http://schemas.openxmlformats.org/officeDocument/2006/relationships/font" Target="fonts/font9.fntdata"/><Relationship Id="rId65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5.fntdata"/><Relationship Id="rId64" Type="http://schemas.openxmlformats.org/officeDocument/2006/relationships/font" Target="fonts/font13.fntdata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8.fntdata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3.fntdata"/><Relationship Id="rId62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0045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Opening frame. Hold here while you introduce yourself and the problem you are about to demonstrate rather than assert.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The entry, then the reveal. One word, one meaning, and the whole room unlocks.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Now everybody draws the same thing.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The payoff of the whole exercise. The stress is on DO - understanding is not academic, it is the difference between acting and freezing.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Deliberately the same two faces from step 04. That is the joke - and the point.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Live counts from the Training Tracker, taken 2026-08-07. Total Terms is a running balance down the ladder, not each certificate's own list size. For a flight school audience, the Unique Terms column is the argument: this is what a student meets for the first time.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Test prep, instruction, ground school, the FAA handbooks - four tools they already own and pay for, all speaking the same language. Five real terms printed under each.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The stakes line, then the section it opens. Let the gold line sit before you move down the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Not talent. Not money. Not the instructor. The words.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Correct, and useless. He is no brighter for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This is the methodology in one slide. Not a dictionary gloss - the derivation, which is what makes a word stick.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This is a demonstration, not a claim. Ask the room to actually play along - it only works if they 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Above the waterline, the reasons people give. Below it, the mass that actually sank the thing: NOMENCLATURE - the technical words of the profession.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Joe worn down by the material - the picture of the slow erosion the paragraph describes.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Two students, same course. The only variable is what they did with the words they didn't know.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The close of the story. Land on the last line before you turn to what the product actually does.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The stack, bottom to top: Keynomen (the words), FAA Handbooks (the data), Ground School (the training), Instruction (the clarification), Test Prep (the polish), Certificate (the goal). For school owners: this is the slide that says Keynomen does not compete with what they sell - it makes it land.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Version 1 of Keynomen was live when Daniel read Jamie Beckett's article "The Most Important Documents in Aviation" in General Aviation News - a CFI since 1991 arguing that no one should begin flight training without a syllabus, and that for owners, instructors and students alike the syllabus can and should be your best friend. That article is what inspired this version. Worth naming out loud to a flight-school audience.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Wait for them. Pens out. On Zoom, ask for a thumbs-up when ready.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Everyone draws roughly this. No hesitation.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Still no hesitation.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Three for three. Everyone is with you.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THE TURN. Stop talking. Let the silence do the work - this is the single most important pause in the presentation.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The expression is the point. Everyone in the room is wearing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The advice everyone was given, why it fails, and the proof: two real guesses, neither of them a puddle.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B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39494" y="2219960"/>
            <a:ext cx="4737100" cy="9956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5600" b="0" i="0">
                <a:solidFill>
                  <a:srgbClr val="FCFBF8"/>
                </a:solidFill>
                <a:latin typeface="Archivo Black"/>
              </a:rPr>
              <a:t>KEYNOMEN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374130" y="2219960"/>
            <a:ext cx="4278376" cy="995680"/>
          </a:xfrm>
          <a:prstGeom prst="roundRect">
            <a:avLst>
              <a:gd name="adj" fmla="val 6377"/>
            </a:avLst>
          </a:prstGeom>
          <a:solidFill>
            <a:srgbClr val="E7DF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5600">
                <a:solidFill>
                  <a:srgbClr val="B23B2C"/>
                </a:solidFill>
                <a:latin typeface="Archivo Black"/>
              </a:rPr>
              <a:t>AVIATION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5334000" y="3774440"/>
            <a:ext cx="1524000" cy="25400"/>
          </a:xfrm>
          <a:prstGeom prst="rect">
            <a:avLst/>
          </a:prstGeom>
          <a:solidFill>
            <a:srgbClr val="B23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17600" y="4155440"/>
            <a:ext cx="9956800" cy="762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3800" b="0" i="0">
                <a:solidFill>
                  <a:srgbClr val="FCFBF8"/>
                </a:solidFill>
                <a:latin typeface="IBM Plex Sans Cond SmBld"/>
              </a:rPr>
              <a:t>Master the language of aviation.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7600" y="4841240"/>
            <a:ext cx="9956800" cy="381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sz="2000" b="0" i="0">
                <a:solidFill>
                  <a:srgbClr val="C9D0D8"/>
                </a:solidFill>
                <a:latin typeface="IBM Plex Sans"/>
              </a:rPr>
              <a:t>Every term in plain English.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17600" y="6019800"/>
            <a:ext cx="9956800" cy="254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40000"/>
              </a:lnSpc>
            </a:pPr>
            <a:r>
              <a:rPr sz="1300" b="1" i="0" spc="260">
                <a:solidFill>
                  <a:srgbClr val="F8E8AB"/>
                </a:solidFill>
                <a:latin typeface="IBM Plex Mono"/>
              </a:rPr>
              <a:t>KEYNOMEN.COM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ene-07-dub-a-revised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7100" y="972819"/>
            <a:ext cx="3810000" cy="3810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197100" y="972819"/>
            <a:ext cx="3810000" cy="3810000"/>
          </a:xfrm>
          <a:prstGeom prst="rect">
            <a:avLst/>
          </a:prstGeom>
          <a:noFill/>
          <a:ln w="9525">
            <a:solidFill>
              <a:srgbClr val="E6E0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pic>
        <p:nvPicPr>
          <p:cNvPr id="4" name="Picture 3" descr="scene-07-dub-b-revised-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4900" y="972819"/>
            <a:ext cx="3810000" cy="3810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184900" y="972819"/>
            <a:ext cx="3810000" cy="3810000"/>
          </a:xfrm>
          <a:prstGeom prst="rect">
            <a:avLst/>
          </a:prstGeom>
          <a:noFill/>
          <a:ln w="9525">
            <a:solidFill>
              <a:srgbClr val="E6E0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17600" y="5214620"/>
            <a:ext cx="9956800" cy="6705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4400" b="0" i="0">
                <a:solidFill>
                  <a:srgbClr val="1C2B47"/>
                </a:solidFill>
                <a:latin typeface="IBM Plex Sans Cond SmBld"/>
              </a:rPr>
              <a:t>Stuck? Of course you are.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64400" y="6350000"/>
            <a:ext cx="3810000" cy="177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900" b="0" i="0" spc="160">
                <a:solidFill>
                  <a:srgbClr val="A79E8B"/>
                </a:solidFill>
                <a:latin typeface="IBM Plex Mono"/>
              </a:rPr>
              <a:t>KEYNOMEN AVIATION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17600" y="2390140"/>
            <a:ext cx="9956800" cy="528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60000"/>
              </a:lnSpc>
            </a:pPr>
            <a:r>
              <a:rPr sz="2600" b="0" i="0">
                <a:solidFill>
                  <a:srgbClr val="2B3752"/>
                </a:solidFill>
                <a:latin typeface="IBM Plex Sans"/>
              </a:rPr>
              <a:t>So let’s do what they used to teach you back in school 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49400" y="3401059"/>
            <a:ext cx="9525000" cy="1066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3000" b="0" i="1">
                <a:solidFill>
                  <a:srgbClr val="1C2B47"/>
                </a:solidFill>
                <a:latin typeface="IBM Plex Sans"/>
              </a:rPr>
              <a:t>“Figure out the meaning within the</a:t>
            </a:r>
            <a:br/>
            <a:r>
              <a:rPr sz="3000" b="0" i="1">
                <a:solidFill>
                  <a:srgbClr val="1C2B47"/>
                </a:solidFill>
                <a:latin typeface="IBM Plex Sans"/>
              </a:rPr>
              <a:t>context of what you’re reading.”</a:t>
            </a:r>
          </a:p>
        </p:txBody>
      </p:sp>
      <p:sp>
        <p:nvSpPr>
          <p:cNvPr id="5" name="Rectangle 4"/>
          <p:cNvSpPr/>
          <p:nvPr/>
        </p:nvSpPr>
        <p:spPr>
          <a:xfrm>
            <a:off x="1117600" y="3299459"/>
            <a:ext cx="50800" cy="1270000"/>
          </a:xfrm>
          <a:prstGeom prst="rect">
            <a:avLst/>
          </a:prstGeom>
          <a:solidFill>
            <a:srgbClr val="B23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64400" y="6350000"/>
            <a:ext cx="3810000" cy="177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900" b="0" i="0" spc="160">
                <a:solidFill>
                  <a:srgbClr val="A79E8B"/>
                </a:solidFill>
                <a:latin typeface="IBM Plex Mono"/>
              </a:rPr>
              <a:t>KEYNOMEN AVIATION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17600" y="782881"/>
            <a:ext cx="9956800" cy="1104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45000"/>
              </a:lnSpc>
            </a:pPr>
            <a:r>
              <a:rPr sz="3000" b="1" i="0">
                <a:solidFill>
                  <a:srgbClr val="B23B2C"/>
                </a:solidFill>
                <a:latin typeface="IBM Plex Sans"/>
              </a:rPr>
              <a:t>Yeah, right.</a:t>
            </a:r>
            <a:r>
              <a:rPr sz="3000" b="0" i="0">
                <a:solidFill>
                  <a:srgbClr val="B23B2C"/>
                </a:solidFill>
                <a:latin typeface="IBM Plex Sans"/>
              </a:rPr>
              <a:t> You may as well say:</a:t>
            </a:r>
            <a:br/>
            <a:r>
              <a:rPr sz="3000" b="0" i="1">
                <a:solidFill>
                  <a:srgbClr val="B23B2C"/>
                </a:solidFill>
                <a:latin typeface="IBM Plex Sans"/>
              </a:rPr>
              <a:t>Just go ahead and invent a meaning.</a:t>
            </a:r>
          </a:p>
        </p:txBody>
      </p:sp>
      <p:pic>
        <p:nvPicPr>
          <p:cNvPr id="4" name="Picture 3" descr="scene-08-sketch-sheep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2243381"/>
            <a:ext cx="5245100" cy="292749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62000" y="2243381"/>
            <a:ext cx="5245100" cy="2927497"/>
          </a:xfrm>
          <a:prstGeom prst="rect">
            <a:avLst/>
          </a:prstGeom>
          <a:noFill/>
          <a:ln w="9525">
            <a:solidFill>
              <a:srgbClr val="E6E0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pic>
        <p:nvPicPr>
          <p:cNvPr id="6" name="Picture 5" descr="scene-09-sketch-saucer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4900" y="2243381"/>
            <a:ext cx="5245100" cy="292749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184900" y="2243381"/>
            <a:ext cx="5245100" cy="2927497"/>
          </a:xfrm>
          <a:prstGeom prst="rect">
            <a:avLst/>
          </a:prstGeom>
          <a:noFill/>
          <a:ln w="9525">
            <a:solidFill>
              <a:srgbClr val="E6E0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117600" y="5526478"/>
            <a:ext cx="995680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3600" b="0" i="0">
                <a:solidFill>
                  <a:srgbClr val="1C2B47"/>
                </a:solidFill>
                <a:latin typeface="IBM Plex Sans Cond SmBld"/>
              </a:rPr>
              <a:t>Results vary, don’t they?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7600" y="438150"/>
            <a:ext cx="9956800" cy="1206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3800" b="0" i="0">
                <a:solidFill>
                  <a:srgbClr val="1C2B47"/>
                </a:solidFill>
                <a:latin typeface="IBM Plex Sans Cond SmBld"/>
              </a:rPr>
              <a:t>Now let’s do the one thing that actually</a:t>
            </a:r>
            <a:br/>
            <a:r>
              <a:rPr sz="3800" b="0" i="0">
                <a:solidFill>
                  <a:srgbClr val="1C2B47"/>
                </a:solidFill>
                <a:latin typeface="IBM Plex Sans Cond SmBld"/>
              </a:rPr>
              <a:t>works - look it up in a good source.</a:t>
            </a:r>
          </a:p>
        </p:txBody>
      </p:sp>
      <p:pic>
        <p:nvPicPr>
          <p:cNvPr id="3" name="Picture 2" descr="scene-11-dictionary-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9833" y="1974850"/>
            <a:ext cx="5912333" cy="4445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139833" y="1974850"/>
            <a:ext cx="5912333" cy="4445000"/>
          </a:xfrm>
          <a:prstGeom prst="rect">
            <a:avLst/>
          </a:prstGeom>
          <a:noFill/>
          <a:ln w="9525">
            <a:solidFill>
              <a:srgbClr val="E6E0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ene-11-dictionary-du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8402" y="406400"/>
            <a:ext cx="5895195" cy="43878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48402" y="406400"/>
            <a:ext cx="5895195" cy="4387850"/>
          </a:xfrm>
          <a:prstGeom prst="rect">
            <a:avLst/>
          </a:prstGeom>
          <a:noFill/>
          <a:ln w="9525">
            <a:solidFill>
              <a:srgbClr val="E6E0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1117600" y="5124450"/>
            <a:ext cx="9956800" cy="1327150"/>
          </a:xfrm>
          <a:prstGeom prst="roundRect">
            <a:avLst>
              <a:gd name="adj" fmla="val 6698"/>
            </a:avLst>
          </a:prstGeom>
          <a:solidFill>
            <a:srgbClr val="1C2B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447800" y="5454650"/>
            <a:ext cx="9296400" cy="6667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25000"/>
              </a:lnSpc>
            </a:pPr>
            <a:r>
              <a:rPr sz="4200" b="1" i="0">
                <a:solidFill>
                  <a:srgbClr val="FCFBF8"/>
                </a:solidFill>
                <a:latin typeface="IBM Plex Sans Cond"/>
              </a:rPr>
              <a:t>Dub: </a:t>
            </a:r>
            <a:r>
              <a:rPr sz="3600" b="0" i="1">
                <a:solidFill>
                  <a:srgbClr val="F8E8AB"/>
                </a:solidFill>
                <a:latin typeface="IBM Plex Sans"/>
              </a:rPr>
              <a:t>a pool or puddle.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ene-12-sketch-pool.jpg"/>
          <p:cNvPicPr>
            <a:picLocks noChangeAspect="1"/>
          </p:cNvPicPr>
          <p:nvPr/>
        </p:nvPicPr>
        <p:blipFill>
          <a:blip r:embed="rId3"/>
          <a:srcRect l="388" r="38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64400" y="6350000"/>
            <a:ext cx="3810000" cy="177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900" b="0" i="0" spc="160">
                <a:solidFill>
                  <a:srgbClr val="A79E8B"/>
                </a:solidFill>
                <a:latin typeface="IBM Plex Mono"/>
              </a:rPr>
              <a:t>KEYNOMEN AVIATION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17600" y="1219200"/>
            <a:ext cx="9956800" cy="441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25000"/>
              </a:lnSpc>
            </a:pPr>
            <a:r>
              <a:rPr sz="5000" b="0" i="0">
                <a:solidFill>
                  <a:srgbClr val="1C2B47"/>
                </a:solidFill>
                <a:latin typeface="IBM Plex Sans Cond"/>
              </a:rPr>
              <a:t>One word - understood - and you can</a:t>
            </a:r>
            <a:br/>
            <a:r>
              <a:rPr sz="5000" b="1" i="0">
                <a:solidFill>
                  <a:srgbClr val="1C2B47"/>
                </a:solidFill>
                <a:latin typeface="IBM Plex Sans Cond"/>
              </a:rPr>
              <a:t>do</a:t>
            </a:r>
            <a:r>
              <a:rPr sz="5000" b="0" i="0">
                <a:solidFill>
                  <a:srgbClr val="1C2B47"/>
                </a:solidFill>
                <a:latin typeface="IBM Plex Sans Cond"/>
              </a:rPr>
              <a:t> what stumped you seconds ago.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B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117600" y="533400"/>
            <a:ext cx="9956800" cy="1981200"/>
          </a:xfrm>
          <a:prstGeom prst="roundRect">
            <a:avLst>
              <a:gd name="adj" fmla="val 4487"/>
            </a:avLst>
          </a:prstGeom>
          <a:solidFill>
            <a:srgbClr val="101B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473200" y="889000"/>
            <a:ext cx="9245600" cy="127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25000"/>
              </a:lnSpc>
            </a:pPr>
            <a:r>
              <a:rPr sz="4000" b="0" i="0">
                <a:solidFill>
                  <a:srgbClr val="FCFBF8"/>
                </a:solidFill>
                <a:latin typeface="IBM Plex Sans Cond"/>
              </a:rPr>
              <a:t>Now imagine having that “dub moment” </a:t>
            </a:r>
            <a:r>
              <a:rPr sz="4000" b="1" i="0">
                <a:solidFill>
                  <a:srgbClr val="FCFBF8"/>
                </a:solidFill>
                <a:latin typeface="IBM Plex Sans Cond"/>
              </a:rPr>
              <a:t>a few thousand times</a:t>
            </a:r>
            <a:r>
              <a:rPr sz="4000" b="0" i="0">
                <a:solidFill>
                  <a:srgbClr val="FCFBF8"/>
                </a:solidFill>
                <a:latin typeface="IBM Plex Sans Cond"/>
              </a:rPr>
              <a:t> over…</a:t>
            </a:r>
          </a:p>
        </p:txBody>
      </p:sp>
      <p:pic>
        <p:nvPicPr>
          <p:cNvPr id="4" name="Picture 3" descr="scene-07-dub-a-revised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8100" y="2895600"/>
            <a:ext cx="3429000" cy="3429000"/>
          </a:xfrm>
          <a:prstGeom prst="rect">
            <a:avLst/>
          </a:prstGeom>
        </p:spPr>
      </p:pic>
      <p:pic>
        <p:nvPicPr>
          <p:cNvPr id="5" name="Picture 4" descr="scene-07-dub-b-revised-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4900" y="2895600"/>
            <a:ext cx="342900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64400" y="6350000"/>
            <a:ext cx="3810000" cy="177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900" b="0" i="0" spc="160">
                <a:solidFill>
                  <a:srgbClr val="A79E8B"/>
                </a:solidFill>
                <a:latin typeface="IBM Plex Mono"/>
              </a:rPr>
              <a:t>KEYNOMEN AVIATION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17600" y="609600"/>
            <a:ext cx="9956800" cy="1026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  <a:spcAft>
                <a:spcPts val="800"/>
              </a:spcAft>
            </a:pPr>
            <a:r>
              <a:rPr sz="2800" b="0" i="0">
                <a:solidFill>
                  <a:srgbClr val="1C2B47"/>
                </a:solidFill>
                <a:latin typeface="IBM Plex Sans Cond SmBld"/>
              </a:rPr>
              <a:t>The language of aviation has thousands of technical terms.</a:t>
            </a:r>
          </a:p>
          <a:p>
            <a:pPr algn="l">
              <a:lnSpc>
                <a:spcPct val="130000"/>
              </a:lnSpc>
            </a:pPr>
            <a:r>
              <a:rPr sz="2800" b="0" i="0">
                <a:solidFill>
                  <a:srgbClr val="1C2B47"/>
                </a:solidFill>
                <a:latin typeface="IBM Plex Sans Cond SmBld"/>
              </a:rPr>
              <a:t>The jargon is huge. There are many new words to learn.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117600" y="2067560"/>
          <a:ext cx="9956800" cy="28448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81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6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6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pPr algn="l">
                        <a:lnSpc>
                          <a:spcPct val="135000"/>
                        </a:lnSpc>
                      </a:pPr>
                      <a:r>
                        <a:rPr sz="1200" b="0" spc="110">
                          <a:solidFill>
                            <a:srgbClr val="6E695C"/>
                          </a:solidFill>
                          <a:latin typeface="IBM Plex Mono"/>
                        </a:rPr>
                        <a:t>Certificate / Rating</a:t>
                      </a:r>
                    </a:p>
                  </a:txBody>
                  <a:tcPr marL="152400" marR="152400" marT="76200" marB="76200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35000"/>
                        </a:lnSpc>
                      </a:pPr>
                      <a:r>
                        <a:rPr sz="1200" b="0" spc="110">
                          <a:solidFill>
                            <a:srgbClr val="6E695C"/>
                          </a:solidFill>
                          <a:latin typeface="IBM Plex Mono"/>
                        </a:rPr>
                        <a:t>Skills to Rate</a:t>
                      </a:r>
                    </a:p>
                  </a:txBody>
                  <a:tcPr marL="152400" marR="152400" marT="76200" marB="76200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35000"/>
                        </a:lnSpc>
                      </a:pPr>
                      <a:r>
                        <a:rPr sz="1200" b="1" spc="110">
                          <a:solidFill>
                            <a:srgbClr val="B23B2C"/>
                          </a:solidFill>
                          <a:latin typeface="IBM Plex Mono"/>
                        </a:rPr>
                        <a:t>Unique Terms</a:t>
                      </a:r>
                    </a:p>
                  </a:txBody>
                  <a:tcPr marL="152400" marR="152400" marT="76200" marB="76200">
                    <a:solidFill>
                      <a:srgbClr val="E7DFC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35000"/>
                        </a:lnSpc>
                      </a:pPr>
                      <a:r>
                        <a:rPr sz="1200" b="0" spc="110">
                          <a:solidFill>
                            <a:srgbClr val="6E695C"/>
                          </a:solidFill>
                          <a:latin typeface="IBM Plex Mono"/>
                        </a:rPr>
                        <a:t>Total Terms</a:t>
                      </a:r>
                    </a:p>
                  </a:txBody>
                  <a:tcPr marL="152400" marR="152400" marT="76200" marB="7620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algn="l">
                        <a:lnSpc>
                          <a:spcPct val="135000"/>
                        </a:lnSpc>
                      </a:pPr>
                      <a:r>
                        <a:rPr sz="1700" b="0">
                          <a:solidFill>
                            <a:srgbClr val="1C2B47"/>
                          </a:solidFill>
                          <a:latin typeface="IBM Plex Sans SmBld"/>
                        </a:rPr>
                        <a:t>Private Pilot</a:t>
                      </a:r>
                    </a:p>
                  </a:txBody>
                  <a:tcPr marL="152400" marR="152400" marT="76200" marB="76200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35000"/>
                        </a:lnSpc>
                      </a:pPr>
                      <a:r>
                        <a:rPr sz="1700" b="0">
                          <a:solidFill>
                            <a:srgbClr val="2B3752"/>
                          </a:solidFill>
                          <a:latin typeface="IBM Plex Sans"/>
                        </a:rPr>
                        <a:t>53</a:t>
                      </a:r>
                    </a:p>
                  </a:txBody>
                  <a:tcPr marL="152400" marR="152400" marT="76200" marB="76200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35000"/>
                        </a:lnSpc>
                      </a:pPr>
                      <a:r>
                        <a:rPr sz="1700" b="1">
                          <a:solidFill>
                            <a:srgbClr val="B23B2C"/>
                          </a:solidFill>
                          <a:latin typeface="IBM Plex Sans SmBld"/>
                        </a:rPr>
                        <a:t>2,463</a:t>
                      </a:r>
                    </a:p>
                  </a:txBody>
                  <a:tcPr marL="152400" marR="152400" marT="76200" marB="76200">
                    <a:solidFill>
                      <a:srgbClr val="E7DFC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35000"/>
                        </a:lnSpc>
                      </a:pPr>
                      <a:r>
                        <a:rPr sz="1700" b="0">
                          <a:solidFill>
                            <a:srgbClr val="2B3752"/>
                          </a:solidFill>
                          <a:latin typeface="IBM Plex Sans"/>
                        </a:rPr>
                        <a:t>2,463</a:t>
                      </a:r>
                    </a:p>
                  </a:txBody>
                  <a:tcPr marL="152400" marR="152400" marT="76200" marB="7620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algn="l">
                        <a:lnSpc>
                          <a:spcPct val="135000"/>
                        </a:lnSpc>
                      </a:pPr>
                      <a:r>
                        <a:rPr sz="1700" b="0">
                          <a:solidFill>
                            <a:srgbClr val="1C2B47"/>
                          </a:solidFill>
                          <a:latin typeface="IBM Plex Sans SmBld"/>
                        </a:rPr>
                        <a:t>Instrument Rating</a:t>
                      </a:r>
                    </a:p>
                  </a:txBody>
                  <a:tcPr marL="152400" marR="152400" marT="76200" marB="76200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35000"/>
                        </a:lnSpc>
                      </a:pPr>
                      <a:r>
                        <a:rPr sz="1700" b="0">
                          <a:solidFill>
                            <a:srgbClr val="2B3752"/>
                          </a:solidFill>
                          <a:latin typeface="IBM Plex Sans"/>
                        </a:rPr>
                        <a:t>36</a:t>
                      </a:r>
                    </a:p>
                  </a:txBody>
                  <a:tcPr marL="152400" marR="152400" marT="76200" marB="76200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35000"/>
                        </a:lnSpc>
                      </a:pPr>
                      <a:r>
                        <a:rPr sz="1700" b="1">
                          <a:solidFill>
                            <a:srgbClr val="B23B2C"/>
                          </a:solidFill>
                          <a:latin typeface="IBM Plex Sans SmBld"/>
                        </a:rPr>
                        <a:t>1,794</a:t>
                      </a:r>
                    </a:p>
                  </a:txBody>
                  <a:tcPr marL="152400" marR="152400" marT="76200" marB="76200">
                    <a:solidFill>
                      <a:srgbClr val="E7DFC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35000"/>
                        </a:lnSpc>
                      </a:pPr>
                      <a:r>
                        <a:rPr sz="1700" b="0">
                          <a:solidFill>
                            <a:srgbClr val="2B3752"/>
                          </a:solidFill>
                          <a:latin typeface="IBM Plex Sans"/>
                        </a:rPr>
                        <a:t>4,257</a:t>
                      </a:r>
                    </a:p>
                  </a:txBody>
                  <a:tcPr marL="152400" marR="152400" marT="76200" marB="7620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algn="l">
                        <a:lnSpc>
                          <a:spcPct val="135000"/>
                        </a:lnSpc>
                      </a:pPr>
                      <a:r>
                        <a:rPr sz="1700" b="0">
                          <a:solidFill>
                            <a:srgbClr val="1C2B47"/>
                          </a:solidFill>
                          <a:latin typeface="IBM Plex Sans SmBld"/>
                        </a:rPr>
                        <a:t>Commercial Pilot</a:t>
                      </a:r>
                    </a:p>
                  </a:txBody>
                  <a:tcPr marL="152400" marR="152400" marT="76200" marB="76200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35000"/>
                        </a:lnSpc>
                      </a:pPr>
                      <a:r>
                        <a:rPr sz="1700" b="0">
                          <a:solidFill>
                            <a:srgbClr val="2B3752"/>
                          </a:solidFill>
                          <a:latin typeface="IBM Plex Sans"/>
                        </a:rPr>
                        <a:t>51</a:t>
                      </a:r>
                    </a:p>
                  </a:txBody>
                  <a:tcPr marL="152400" marR="152400" marT="76200" marB="76200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35000"/>
                        </a:lnSpc>
                      </a:pPr>
                      <a:r>
                        <a:rPr sz="1700" b="1">
                          <a:solidFill>
                            <a:srgbClr val="B23B2C"/>
                          </a:solidFill>
                          <a:latin typeface="IBM Plex Sans SmBld"/>
                        </a:rPr>
                        <a:t>647</a:t>
                      </a:r>
                    </a:p>
                  </a:txBody>
                  <a:tcPr marL="152400" marR="152400" marT="76200" marB="76200">
                    <a:solidFill>
                      <a:srgbClr val="E7DFC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35000"/>
                        </a:lnSpc>
                      </a:pPr>
                      <a:r>
                        <a:rPr sz="1700" b="0">
                          <a:solidFill>
                            <a:srgbClr val="2B3752"/>
                          </a:solidFill>
                          <a:latin typeface="IBM Plex Sans"/>
                        </a:rPr>
                        <a:t>4,904</a:t>
                      </a:r>
                    </a:p>
                  </a:txBody>
                  <a:tcPr marL="152400" marR="152400" marT="76200" marB="7620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algn="l">
                        <a:lnSpc>
                          <a:spcPct val="135000"/>
                        </a:lnSpc>
                      </a:pPr>
                      <a:r>
                        <a:rPr sz="1700" b="0">
                          <a:solidFill>
                            <a:srgbClr val="1C2B47"/>
                          </a:solidFill>
                          <a:latin typeface="IBM Plex Sans SmBld"/>
                        </a:rPr>
                        <a:t>Flight Instructor (CFI)</a:t>
                      </a:r>
                    </a:p>
                  </a:txBody>
                  <a:tcPr marL="152400" marR="152400" marT="76200" marB="76200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35000"/>
                        </a:lnSpc>
                      </a:pPr>
                      <a:r>
                        <a:rPr sz="1700" b="0">
                          <a:solidFill>
                            <a:srgbClr val="2B3752"/>
                          </a:solidFill>
                          <a:latin typeface="IBM Plex Sans"/>
                        </a:rPr>
                        <a:t>76</a:t>
                      </a:r>
                    </a:p>
                  </a:txBody>
                  <a:tcPr marL="152400" marR="152400" marT="76200" marB="76200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35000"/>
                        </a:lnSpc>
                      </a:pPr>
                      <a:r>
                        <a:rPr sz="1700" b="1">
                          <a:solidFill>
                            <a:srgbClr val="B23B2C"/>
                          </a:solidFill>
                          <a:latin typeface="IBM Plex Sans SmBld"/>
                        </a:rPr>
                        <a:t>967</a:t>
                      </a:r>
                    </a:p>
                  </a:txBody>
                  <a:tcPr marL="152400" marR="152400" marT="76200" marB="76200">
                    <a:solidFill>
                      <a:srgbClr val="E7DFC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35000"/>
                        </a:lnSpc>
                      </a:pPr>
                      <a:r>
                        <a:rPr sz="1700" b="0">
                          <a:solidFill>
                            <a:srgbClr val="2B3752"/>
                          </a:solidFill>
                          <a:latin typeface="IBM Plex Sans"/>
                        </a:rPr>
                        <a:t>5,871</a:t>
                      </a:r>
                    </a:p>
                  </a:txBody>
                  <a:tcPr marL="152400" marR="152400" marT="76200" marB="7620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117600" y="2575560"/>
            <a:ext cx="9956800" cy="12700"/>
          </a:xfrm>
          <a:prstGeom prst="rect">
            <a:avLst/>
          </a:prstGeom>
          <a:solidFill>
            <a:srgbClr val="DDD6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1117600" y="3159760"/>
            <a:ext cx="9956800" cy="12700"/>
          </a:xfrm>
          <a:prstGeom prst="rect">
            <a:avLst/>
          </a:prstGeom>
          <a:solidFill>
            <a:srgbClr val="F2ED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1117600" y="3743960"/>
            <a:ext cx="9956800" cy="12700"/>
          </a:xfrm>
          <a:prstGeom prst="rect">
            <a:avLst/>
          </a:prstGeom>
          <a:solidFill>
            <a:srgbClr val="F2ED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117600" y="4328160"/>
            <a:ext cx="9956800" cy="12700"/>
          </a:xfrm>
          <a:prstGeom prst="rect">
            <a:avLst/>
          </a:prstGeom>
          <a:solidFill>
            <a:srgbClr val="F2ED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117600" y="5242560"/>
            <a:ext cx="99568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400" b="1" i="0">
                <a:solidFill>
                  <a:srgbClr val="B23B2C"/>
                </a:solidFill>
                <a:latin typeface="IBM Plex Sans"/>
              </a:rPr>
              <a:t>Unique Terms</a:t>
            </a:r>
            <a:r>
              <a:rPr sz="1400" b="0" i="0">
                <a:solidFill>
                  <a:srgbClr val="6E695C"/>
                </a:solidFill>
                <a:latin typeface="IBM Plex Sans"/>
              </a:rPr>
              <a:t> = words that certificate adds that no earlier one carries.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7600" y="482600"/>
            <a:ext cx="9956800" cy="1079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3400" b="0" i="0">
                <a:solidFill>
                  <a:srgbClr val="1C2B47"/>
                </a:solidFill>
                <a:latin typeface="IBM Plex Sans Cond SmBld"/>
              </a:rPr>
              <a:t>You will encounter these words</a:t>
            </a:r>
            <a:br/>
            <a:r>
              <a:rPr sz="3400" b="0" i="0">
                <a:solidFill>
                  <a:srgbClr val="1C2B47"/>
                </a:solidFill>
                <a:latin typeface="IBM Plex Sans Cond SmBld"/>
              </a:rPr>
              <a:t>in all parts of your training.</a:t>
            </a:r>
          </a:p>
        </p:txBody>
      </p:sp>
      <p:pic>
        <p:nvPicPr>
          <p:cNvPr id="3" name="Picture 2" descr="study-tools-gri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0553" y="1866900"/>
            <a:ext cx="8050892" cy="4508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070553" y="1866900"/>
            <a:ext cx="8050892" cy="4508500"/>
          </a:xfrm>
          <a:prstGeom prst="rect">
            <a:avLst/>
          </a:prstGeom>
          <a:noFill/>
          <a:ln w="9525">
            <a:solidFill>
              <a:srgbClr val="E6E0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64400" y="6350000"/>
            <a:ext cx="3810000" cy="177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900" b="0" i="0" spc="160">
                <a:solidFill>
                  <a:srgbClr val="A79E8B"/>
                </a:solidFill>
                <a:latin typeface="IBM Plex Mono"/>
              </a:rPr>
              <a:t>KEYNOMEN AVIATION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17600" y="1219200"/>
            <a:ext cx="9956800" cy="441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20000"/>
              </a:lnSpc>
              <a:spcAft>
                <a:spcPts val="2400"/>
              </a:spcAft>
            </a:pPr>
            <a:r>
              <a:rPr sz="1500" b="1" i="0" spc="300">
                <a:solidFill>
                  <a:srgbClr val="B23B2C"/>
                </a:solidFill>
                <a:latin typeface="IBM Plex Mono"/>
              </a:rPr>
              <a:t>WHY LEARN THE LANGUAGE OF AVIATION?</a:t>
            </a:r>
          </a:p>
          <a:p>
            <a:pPr algn="l">
              <a:lnSpc>
                <a:spcPct val="116000"/>
              </a:lnSpc>
            </a:pPr>
            <a:r>
              <a:rPr sz="4400" b="0" i="0">
                <a:solidFill>
                  <a:srgbClr val="1C2B47"/>
                </a:solidFill>
                <a:latin typeface="IBM Plex Sans Cond SmBld"/>
              </a:rPr>
              <a:t>Let’s test the impact of a</a:t>
            </a:r>
            <a:br/>
            <a:r>
              <a:rPr sz="4400" b="0" i="0">
                <a:solidFill>
                  <a:srgbClr val="1C2B47"/>
                </a:solidFill>
                <a:latin typeface="IBM Plex Sans Cond SmBld"/>
              </a:rPr>
              <a:t>single misunderstood word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64400" y="6350000"/>
            <a:ext cx="3810000" cy="177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900" b="0" i="0" spc="160">
                <a:solidFill>
                  <a:srgbClr val="A79E8B"/>
                </a:solidFill>
                <a:latin typeface="IBM Plex Mono"/>
              </a:rPr>
              <a:t>KEYNOMEN AVIATION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17600" y="1219200"/>
            <a:ext cx="9956800" cy="441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25000"/>
              </a:lnSpc>
            </a:pPr>
            <a:r>
              <a:rPr sz="5000" b="0" i="0">
                <a:solidFill>
                  <a:srgbClr val="1C2B47"/>
                </a:solidFill>
                <a:latin typeface="IBM Plex Sans Cond SmBld"/>
              </a:rPr>
              <a:t>To master the language, you</a:t>
            </a:r>
            <a:br/>
            <a:r>
              <a:rPr sz="5000" b="0" i="0">
                <a:solidFill>
                  <a:srgbClr val="1C2B47"/>
                </a:solidFill>
                <a:latin typeface="IBM Plex Sans Cond SmBld"/>
              </a:rPr>
              <a:t>have to understand the words.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64400" y="6350000"/>
            <a:ext cx="3810000" cy="177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900" b="0" i="0" spc="160">
                <a:solidFill>
                  <a:srgbClr val="A79E8B"/>
                </a:solidFill>
                <a:latin typeface="IBM Plex Mono"/>
              </a:rPr>
              <a:t>KEYNOMEN AVIATION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17600" y="812800"/>
            <a:ext cx="9956800" cy="279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500" b="1" i="0" spc="300">
                <a:solidFill>
                  <a:srgbClr val="B23B2C"/>
                </a:solidFill>
                <a:latin typeface="IBM Plex Mono"/>
              </a:rPr>
              <a:t>JOE AND CHARLIE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7600" y="1651000"/>
            <a:ext cx="9956800" cy="4064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sz="5400" b="0" i="0">
                <a:solidFill>
                  <a:srgbClr val="1C2B47"/>
                </a:solidFill>
                <a:latin typeface="IBM Plex Sans Cond SmBld"/>
              </a:rPr>
              <a:t>Two students.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7600" y="1042035"/>
            <a:ext cx="9956800" cy="5829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3400" b="1" i="0">
                <a:solidFill>
                  <a:srgbClr val="1C2B47"/>
                </a:solidFill>
                <a:latin typeface="IBM Plex Sans SmBld"/>
              </a:rPr>
              <a:t>Joe</a:t>
            </a:r>
            <a:r>
              <a:rPr sz="3400" b="0" i="0">
                <a:solidFill>
                  <a:srgbClr val="1C2B47"/>
                </a:solidFill>
                <a:latin typeface="IBM Plex Sans SmBld"/>
              </a:rPr>
              <a:t> - goes past words he does not understand</a:t>
            </a:r>
          </a:p>
        </p:txBody>
      </p:sp>
      <p:pic>
        <p:nvPicPr>
          <p:cNvPr id="3" name="Picture 2" descr="scene-02-joe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7100" y="2005965"/>
            <a:ext cx="3810000" cy="3810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197100" y="2005965"/>
            <a:ext cx="3810000" cy="3810000"/>
          </a:xfrm>
          <a:prstGeom prst="rect">
            <a:avLst/>
          </a:prstGeom>
          <a:noFill/>
          <a:ln w="9525">
            <a:solidFill>
              <a:srgbClr val="E6E0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pic>
        <p:nvPicPr>
          <p:cNvPr id="5" name="Picture 4" descr="scene-02-joe-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4900" y="2005965"/>
            <a:ext cx="3810000" cy="3810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184900" y="2005965"/>
            <a:ext cx="3810000" cy="3810000"/>
          </a:xfrm>
          <a:prstGeom prst="rect">
            <a:avLst/>
          </a:prstGeom>
          <a:noFill/>
          <a:ln w="9525">
            <a:solidFill>
              <a:srgbClr val="E6E0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ene-02-joe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00" y="1270000"/>
            <a:ext cx="4318000" cy="431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17600" y="1270000"/>
            <a:ext cx="4318000" cy="4318000"/>
          </a:xfrm>
          <a:prstGeom prst="rect">
            <a:avLst/>
          </a:prstGeom>
          <a:noFill/>
          <a:ln w="9525">
            <a:solidFill>
              <a:srgbClr val="E6E0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121400" y="685800"/>
            <a:ext cx="4953000" cy="54864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2500" b="0" i="1">
                <a:solidFill>
                  <a:srgbClr val="1C2B47"/>
                </a:solidFill>
                <a:latin typeface="IBM Plex Sans"/>
              </a:rPr>
              <a:t>“I got bored. My mind went</a:t>
            </a:r>
            <a:br/>
            <a:r>
              <a:rPr sz="2500" b="0" i="1">
                <a:solidFill>
                  <a:srgbClr val="1C2B47"/>
                </a:solidFill>
                <a:latin typeface="IBM Plex Sans"/>
              </a:rPr>
              <a:t>blank. I kept re-reading the</a:t>
            </a:r>
            <a:br/>
            <a:r>
              <a:rPr sz="2500" b="0" i="1">
                <a:solidFill>
                  <a:srgbClr val="1C2B47"/>
                </a:solidFill>
                <a:latin typeface="IBM Plex Sans"/>
              </a:rPr>
              <a:t>same paragraph and nothing</a:t>
            </a:r>
            <a:br/>
            <a:r>
              <a:rPr sz="2500" b="0" i="1">
                <a:solidFill>
                  <a:srgbClr val="1C2B47"/>
                </a:solidFill>
                <a:latin typeface="IBM Plex Sans"/>
              </a:rPr>
              <a:t>stuck. I lost interest. I figured</a:t>
            </a:r>
            <a:br/>
            <a:r>
              <a:rPr sz="2500" b="0" i="1">
                <a:solidFill>
                  <a:srgbClr val="1C2B47"/>
                </a:solidFill>
                <a:latin typeface="IBM Plex Sans"/>
              </a:rPr>
              <a:t>I just wasn’t cut out for it.”</a:t>
            </a:r>
          </a:p>
        </p:txBody>
      </p:sp>
      <p:sp>
        <p:nvSpPr>
          <p:cNvPr id="5" name="Rectangle 4"/>
          <p:cNvSpPr/>
          <p:nvPr/>
        </p:nvSpPr>
        <p:spPr>
          <a:xfrm>
            <a:off x="5740400" y="2136775"/>
            <a:ext cx="50800" cy="2584450"/>
          </a:xfrm>
          <a:prstGeom prst="rect">
            <a:avLst/>
          </a:prstGeom>
          <a:solidFill>
            <a:srgbClr val="B23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7600" y="1042035"/>
            <a:ext cx="9956800" cy="5829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3400" b="1" i="0">
                <a:solidFill>
                  <a:srgbClr val="1C2B47"/>
                </a:solidFill>
                <a:latin typeface="IBM Plex Sans SmBld"/>
              </a:rPr>
              <a:t>Charlie</a:t>
            </a:r>
            <a:r>
              <a:rPr sz="3400" b="0" i="0">
                <a:solidFill>
                  <a:srgbClr val="1C2B47"/>
                </a:solidFill>
                <a:latin typeface="IBM Plex Sans SmBld"/>
              </a:rPr>
              <a:t> - gets words cleared up as he goes along</a:t>
            </a:r>
          </a:p>
        </p:txBody>
      </p:sp>
      <p:pic>
        <p:nvPicPr>
          <p:cNvPr id="3" name="Picture 2" descr="scene-03-charlie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7100" y="2005965"/>
            <a:ext cx="3810000" cy="3810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197100" y="2005965"/>
            <a:ext cx="3810000" cy="3810000"/>
          </a:xfrm>
          <a:prstGeom prst="rect">
            <a:avLst/>
          </a:prstGeom>
          <a:noFill/>
          <a:ln w="9525">
            <a:solidFill>
              <a:srgbClr val="E6E0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pic>
        <p:nvPicPr>
          <p:cNvPr id="5" name="Picture 4" descr="scene-03-charlie-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4900" y="2005965"/>
            <a:ext cx="3810000" cy="3810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184900" y="2005965"/>
            <a:ext cx="3810000" cy="3810000"/>
          </a:xfrm>
          <a:prstGeom prst="rect">
            <a:avLst/>
          </a:prstGeom>
          <a:noFill/>
          <a:ln w="9525">
            <a:solidFill>
              <a:srgbClr val="E6E0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ene-03-charlie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00" y="1270000"/>
            <a:ext cx="4318000" cy="431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17600" y="1270000"/>
            <a:ext cx="4318000" cy="4318000"/>
          </a:xfrm>
          <a:prstGeom prst="rect">
            <a:avLst/>
          </a:prstGeom>
          <a:noFill/>
          <a:ln w="9525">
            <a:solidFill>
              <a:srgbClr val="E6E0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121400" y="685800"/>
            <a:ext cx="4953000" cy="54864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2500" b="0" i="1">
                <a:solidFill>
                  <a:srgbClr val="1C2B47"/>
                </a:solidFill>
                <a:latin typeface="IBM Plex Sans"/>
              </a:rPr>
              <a:t>“It started to click. I felt in</a:t>
            </a:r>
            <a:br/>
            <a:r>
              <a:rPr sz="2500" b="0" i="1">
                <a:solidFill>
                  <a:srgbClr val="1C2B47"/>
                </a:solidFill>
                <a:latin typeface="IBM Plex Sans"/>
              </a:rPr>
              <a:t>control. I’d read something</a:t>
            </a:r>
            <a:br/>
            <a:r>
              <a:rPr sz="2500" b="0" i="1">
                <a:solidFill>
                  <a:srgbClr val="1C2B47"/>
                </a:solidFill>
                <a:latin typeface="IBM Plex Sans"/>
              </a:rPr>
              <a:t>once and it stayed. I leaned</a:t>
            </a:r>
            <a:br/>
            <a:r>
              <a:rPr sz="2500" b="0" i="1">
                <a:solidFill>
                  <a:srgbClr val="1C2B47"/>
                </a:solidFill>
                <a:latin typeface="IBM Plex Sans"/>
              </a:rPr>
              <a:t>in. I knew I was built for this.”</a:t>
            </a:r>
          </a:p>
        </p:txBody>
      </p:sp>
      <p:sp>
        <p:nvSpPr>
          <p:cNvPr id="5" name="Rectangle 4"/>
          <p:cNvSpPr/>
          <p:nvPr/>
        </p:nvSpPr>
        <p:spPr>
          <a:xfrm>
            <a:off x="5740400" y="2374900"/>
            <a:ext cx="50800" cy="2108200"/>
          </a:xfrm>
          <a:prstGeom prst="rect">
            <a:avLst/>
          </a:prstGeom>
          <a:solidFill>
            <a:srgbClr val="6D8B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ene-13-confidence-met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1325" y="558800"/>
            <a:ext cx="6229350" cy="5080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981325" y="558800"/>
            <a:ext cx="6229350" cy="5080000"/>
          </a:xfrm>
          <a:prstGeom prst="rect">
            <a:avLst/>
          </a:prstGeom>
          <a:noFill/>
          <a:ln w="9525">
            <a:solidFill>
              <a:srgbClr val="E6E0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117600" y="5918200"/>
            <a:ext cx="9956800" cy="584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55000"/>
              </a:lnSpc>
            </a:pPr>
            <a:r>
              <a:rPr sz="1500" b="0" i="0">
                <a:solidFill>
                  <a:srgbClr val="6E695C"/>
                </a:solidFill>
                <a:latin typeface="IBM Plex Mono"/>
              </a:rPr>
              <a:t>A solid grasp of the words builds certainty and confidence - each word you fully clear up moves your slider up.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B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7600" y="1541272"/>
            <a:ext cx="9956800" cy="1280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4200" b="1" i="0">
                <a:solidFill>
                  <a:srgbClr val="F8E8AB"/>
                </a:solidFill>
                <a:latin typeface="IBM Plex Sans Cond"/>
              </a:rPr>
              <a:t>Now imagine having a dub</a:t>
            </a:r>
            <a:br/>
            <a:r>
              <a:rPr sz="4200" b="1" i="0">
                <a:solidFill>
                  <a:srgbClr val="F8E8AB"/>
                </a:solidFill>
                <a:latin typeface="IBM Plex Sans Cond"/>
              </a:rPr>
              <a:t>moment - on short final.</a:t>
            </a:r>
          </a:p>
        </p:txBody>
      </p:sp>
      <p:sp>
        <p:nvSpPr>
          <p:cNvPr id="3" name="Rectangle 2"/>
          <p:cNvSpPr/>
          <p:nvPr/>
        </p:nvSpPr>
        <p:spPr>
          <a:xfrm>
            <a:off x="5334000" y="3253232"/>
            <a:ext cx="1524000" cy="25400"/>
          </a:xfrm>
          <a:prstGeom prst="rect">
            <a:avLst/>
          </a:prstGeom>
          <a:solidFill>
            <a:srgbClr val="B23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117600" y="3710432"/>
            <a:ext cx="9956800" cy="16062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  <a:spcAft>
                <a:spcPts val="1800"/>
              </a:spcAft>
            </a:pPr>
            <a:r>
              <a:rPr sz="1500" b="1" i="0" spc="300">
                <a:solidFill>
                  <a:srgbClr val="F8E8AB"/>
                </a:solidFill>
                <a:latin typeface="IBM Plex Mono"/>
              </a:rPr>
              <a:t>THE FOUR FORCES</a:t>
            </a:r>
          </a:p>
          <a:p>
            <a:pPr algn="ctr">
              <a:lnSpc>
                <a:spcPct val="118000"/>
              </a:lnSpc>
              <a:spcAft>
                <a:spcPts val="1600"/>
              </a:spcAft>
            </a:pPr>
            <a:r>
              <a:rPr sz="3600" b="0" i="0">
                <a:solidFill>
                  <a:srgbClr val="FCFBF8"/>
                </a:solidFill>
                <a:latin typeface="IBM Plex Sans Cond SmBld"/>
              </a:rPr>
              <a:t>Every flight comes down to four forces.</a:t>
            </a:r>
          </a:p>
          <a:p>
            <a:pPr algn="ctr">
              <a:lnSpc>
                <a:spcPct val="160000"/>
              </a:lnSpc>
            </a:pPr>
            <a:r>
              <a:rPr sz="2000" b="1" i="0">
                <a:solidFill>
                  <a:srgbClr val="FCFBF8"/>
                </a:solidFill>
                <a:latin typeface="IBM Plex Sans"/>
              </a:rPr>
              <a:t>Lift, weight, thrust, drag</a:t>
            </a:r>
            <a:r>
              <a:rPr sz="2000" b="0" i="0">
                <a:solidFill>
                  <a:srgbClr val="C9D0D8"/>
                </a:solidFill>
                <a:latin typeface="IBM Plex Sans"/>
              </a:rPr>
              <a:t> - locked in a constant tug-of-war.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7600" y="764539"/>
            <a:ext cx="9956800" cy="1280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60000"/>
              </a:lnSpc>
            </a:pPr>
            <a:r>
              <a:rPr sz="2100" b="1" i="0">
                <a:solidFill>
                  <a:srgbClr val="1C2B47"/>
                </a:solidFill>
                <a:latin typeface="IBM Plex Sans"/>
              </a:rPr>
              <a:t>Charlie</a:t>
            </a:r>
            <a:r>
              <a:rPr sz="2100" b="0" i="0">
                <a:solidFill>
                  <a:srgbClr val="2B3752"/>
                </a:solidFill>
                <a:latin typeface="IBM Plex Sans"/>
              </a:rPr>
              <a:t> knows exactly what each one means. To him, </a:t>
            </a:r>
            <a:r>
              <a:rPr sz="2100" b="0" i="1">
                <a:solidFill>
                  <a:srgbClr val="2B3752"/>
                </a:solidFill>
                <a:latin typeface="IBM Plex Sans"/>
              </a:rPr>
              <a:t>lift</a:t>
            </a:r>
            <a:r>
              <a:rPr sz="2100" b="0" i="0">
                <a:solidFill>
                  <a:srgbClr val="2B3752"/>
                </a:solidFill>
                <a:latin typeface="IBM Plex Sans"/>
              </a:rPr>
              <a:t> is a real thing - the force that holds the airplane up - and he can feel it building and bleeding away as he flies the approach.</a:t>
            </a:r>
          </a:p>
        </p:txBody>
      </p:sp>
      <p:pic>
        <p:nvPicPr>
          <p:cNvPr id="3" name="Picture 2" descr="scene-15-lift-chec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700" y="2349500"/>
            <a:ext cx="2921000" cy="2921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536700" y="2349500"/>
            <a:ext cx="2921000" cy="2921000"/>
          </a:xfrm>
          <a:prstGeom prst="rect">
            <a:avLst/>
          </a:prstGeom>
          <a:noFill/>
          <a:ln w="9525">
            <a:solidFill>
              <a:srgbClr val="E6E0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pic>
        <p:nvPicPr>
          <p:cNvPr id="5" name="Picture 4" descr="scene-17-landing-smooth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5500" y="2349500"/>
            <a:ext cx="2921000" cy="2921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635500" y="2349500"/>
            <a:ext cx="2921000" cy="2921000"/>
          </a:xfrm>
          <a:prstGeom prst="rect">
            <a:avLst/>
          </a:prstGeom>
          <a:noFill/>
          <a:ln w="9525">
            <a:solidFill>
              <a:srgbClr val="E6E0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pic>
        <p:nvPicPr>
          <p:cNvPr id="7" name="Picture 6" descr="scene-03-charlie-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4300" y="2349500"/>
            <a:ext cx="2921000" cy="2921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734300" y="2349500"/>
            <a:ext cx="2921000" cy="2921000"/>
          </a:xfrm>
          <a:prstGeom prst="rect">
            <a:avLst/>
          </a:prstGeom>
          <a:noFill/>
          <a:ln w="9525">
            <a:solidFill>
              <a:srgbClr val="E6E0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117600" y="5575300"/>
            <a:ext cx="9956800" cy="51815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3400" b="1" i="0">
                <a:solidFill>
                  <a:srgbClr val="567A2E"/>
                </a:solidFill>
                <a:latin typeface="IBM Plex Sans Cond"/>
              </a:rPr>
              <a:t>Charlie greases the landing.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7600" y="764539"/>
            <a:ext cx="9956800" cy="1280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60000"/>
              </a:lnSpc>
            </a:pPr>
            <a:r>
              <a:rPr sz="2100" b="1" i="0">
                <a:solidFill>
                  <a:srgbClr val="1C2B47"/>
                </a:solidFill>
                <a:latin typeface="IBM Plex Sans"/>
              </a:rPr>
              <a:t>Joe</a:t>
            </a:r>
            <a:r>
              <a:rPr sz="2100" b="0" i="0">
                <a:solidFill>
                  <a:srgbClr val="2B3752"/>
                </a:solidFill>
                <a:latin typeface="IBM Plex Sans"/>
              </a:rPr>
              <a:t> is fuzzy on this. Somewhere along the way, Joe got </a:t>
            </a:r>
            <a:r>
              <a:rPr sz="2100" b="0" i="1">
                <a:solidFill>
                  <a:srgbClr val="2B3752"/>
                </a:solidFill>
                <a:latin typeface="IBM Plex Sans"/>
              </a:rPr>
              <a:t>lift</a:t>
            </a:r>
            <a:r>
              <a:rPr sz="2100" b="0" i="0">
                <a:solidFill>
                  <a:srgbClr val="2B3752"/>
                </a:solidFill>
                <a:latin typeface="IBM Plex Sans"/>
              </a:rPr>
              <a:t> tangled up with </a:t>
            </a:r>
            <a:r>
              <a:rPr sz="2100" b="0" i="1">
                <a:solidFill>
                  <a:srgbClr val="2B3752"/>
                </a:solidFill>
                <a:latin typeface="IBM Plex Sans"/>
              </a:rPr>
              <a:t>elevator</a:t>
            </a:r>
            <a:r>
              <a:rPr sz="2100" b="0" i="0">
                <a:solidFill>
                  <a:srgbClr val="2B3752"/>
                </a:solidFill>
                <a:latin typeface="IBM Plex Sans"/>
              </a:rPr>
              <a:t> (as in a building). He once heard a British fellow call it that - so in the back of his mind, “lift” is the little box that carries you straight up between floors.</a:t>
            </a:r>
          </a:p>
        </p:txBody>
      </p:sp>
      <p:pic>
        <p:nvPicPr>
          <p:cNvPr id="3" name="Picture 2" descr="scene-18-lift-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700" y="2349500"/>
            <a:ext cx="2921000" cy="2921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536700" y="2349500"/>
            <a:ext cx="2921000" cy="2921000"/>
          </a:xfrm>
          <a:prstGeom prst="rect">
            <a:avLst/>
          </a:prstGeom>
          <a:noFill/>
          <a:ln w="9525">
            <a:solidFill>
              <a:srgbClr val="E6E0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pic>
        <p:nvPicPr>
          <p:cNvPr id="5" name="Picture 4" descr="scene-20-landing-bounc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5500" y="2349500"/>
            <a:ext cx="2921000" cy="2921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635500" y="2349500"/>
            <a:ext cx="2921000" cy="2921000"/>
          </a:xfrm>
          <a:prstGeom prst="rect">
            <a:avLst/>
          </a:prstGeom>
          <a:noFill/>
          <a:ln w="9525">
            <a:solidFill>
              <a:srgbClr val="E6E0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pic>
        <p:nvPicPr>
          <p:cNvPr id="7" name="Picture 6" descr="scene-02-joe-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4300" y="2349500"/>
            <a:ext cx="2921000" cy="2921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734300" y="2349500"/>
            <a:ext cx="2921000" cy="2921000"/>
          </a:xfrm>
          <a:prstGeom prst="rect">
            <a:avLst/>
          </a:prstGeom>
          <a:noFill/>
          <a:ln w="9525">
            <a:solidFill>
              <a:srgbClr val="E6E0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117600" y="5575300"/>
            <a:ext cx="9956800" cy="51815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3400" b="1" i="0">
                <a:solidFill>
                  <a:srgbClr val="8F2018"/>
                </a:solidFill>
                <a:latin typeface="IBM Plex Sans Cond"/>
              </a:rPr>
              <a:t>Joe balloons it.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64400" y="6350000"/>
            <a:ext cx="3810000" cy="177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900" b="0" i="0" spc="160">
                <a:solidFill>
                  <a:srgbClr val="A79E8B"/>
                </a:solidFill>
                <a:latin typeface="IBM Plex Mono"/>
              </a:rPr>
              <a:t>KEYNOMEN AVIATION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17600" y="2420620"/>
            <a:ext cx="9956800" cy="701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4600" b="0" i="0">
                <a:solidFill>
                  <a:srgbClr val="1C2B47"/>
                </a:solidFill>
                <a:latin typeface="IBM Plex Sans Cond SmBld"/>
              </a:rPr>
              <a:t>Grab a pen and a sheet of paper.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3832860"/>
            <a:ext cx="9245600" cy="60451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3400" b="0" i="0">
                <a:solidFill>
                  <a:srgbClr val="1C2B47"/>
                </a:solidFill>
                <a:latin typeface="IBM Plex Sans SmBld"/>
              </a:rPr>
              <a:t>Draw a </a:t>
            </a:r>
            <a:r>
              <a:rPr sz="3400" b="0" i="0">
                <a:solidFill>
                  <a:srgbClr val="B23B2C"/>
                </a:solidFill>
                <a:highlight>
                  <a:srgbClr val="E7DFCA"/>
                </a:highlight>
                <a:latin typeface="IBM Plex Sans SmBld"/>
              </a:rPr>
              <a:t>field</a:t>
            </a:r>
            <a:r>
              <a:rPr sz="3400" b="0" i="0">
                <a:solidFill>
                  <a:srgbClr val="1C2B47"/>
                </a:solidFill>
                <a:latin typeface="IBM Plex Sans SmBld"/>
              </a:rPr>
              <a:t> - just some long, curving lines.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7600" y="4022852"/>
            <a:ext cx="584200" cy="3238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700" b="0" i="0">
                <a:solidFill>
                  <a:srgbClr val="B23B2C"/>
                </a:solidFill>
                <a:latin typeface="IBM Plex Mono Medm"/>
              </a:rPr>
              <a:t>01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64400" y="6350000"/>
            <a:ext cx="3810000" cy="177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900" b="0" i="0" spc="160">
                <a:solidFill>
                  <a:srgbClr val="A79E8B"/>
                </a:solidFill>
                <a:latin typeface="IBM Plex Mono"/>
              </a:rPr>
              <a:t>KEYNOMEN AVIATION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17600" y="1219200"/>
            <a:ext cx="9956800" cy="441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25000"/>
              </a:lnSpc>
              <a:spcAft>
                <a:spcPts val="2400"/>
              </a:spcAft>
            </a:pPr>
            <a:r>
              <a:rPr sz="4600" b="0" i="0">
                <a:solidFill>
                  <a:srgbClr val="1C2B47"/>
                </a:solidFill>
                <a:latin typeface="IBM Plex Sans Cond SmBld"/>
              </a:rPr>
              <a:t>Same two students.</a:t>
            </a:r>
          </a:p>
          <a:p>
            <a:pPr algn="l">
              <a:lnSpc>
                <a:spcPct val="160000"/>
              </a:lnSpc>
            </a:pPr>
            <a:r>
              <a:rPr sz="2600" b="0" i="0">
                <a:solidFill>
                  <a:srgbClr val="2B3752"/>
                </a:solidFill>
                <a:latin typeface="IBM Plex Sans"/>
              </a:rPr>
              <a:t>One is shaky on the meanings of the words; the other understands them clearly.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64400" y="6350000"/>
            <a:ext cx="3810000" cy="177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900" b="0" i="0" spc="160">
                <a:solidFill>
                  <a:srgbClr val="A79E8B"/>
                </a:solidFill>
                <a:latin typeface="IBM Plex Mono"/>
              </a:rPr>
              <a:t>KEYNOMEN AVIATION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17600" y="1219200"/>
            <a:ext cx="9956800" cy="441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20000"/>
              </a:lnSpc>
              <a:spcAft>
                <a:spcPts val="2400"/>
              </a:spcAft>
            </a:pPr>
            <a:r>
              <a:rPr sz="1500" b="1" i="0" spc="300">
                <a:solidFill>
                  <a:srgbClr val="B23B2C"/>
                </a:solidFill>
                <a:latin typeface="IBM Plex Mono"/>
              </a:rPr>
              <a:t>LOOKING IT UP ISN’T ENOUGH</a:t>
            </a:r>
          </a:p>
          <a:p>
            <a:pPr algn="l">
              <a:lnSpc>
                <a:spcPct val="116000"/>
              </a:lnSpc>
              <a:spcAft>
                <a:spcPts val="2400"/>
              </a:spcAft>
            </a:pPr>
            <a:r>
              <a:rPr sz="4400" b="0" i="0">
                <a:solidFill>
                  <a:srgbClr val="1C2B47"/>
                </a:solidFill>
                <a:latin typeface="IBM Plex Sans Cond SmBld"/>
              </a:rPr>
              <a:t>Just look up the words, right?</a:t>
            </a:r>
          </a:p>
          <a:p>
            <a:pPr algn="l">
              <a:lnSpc>
                <a:spcPct val="160000"/>
              </a:lnSpc>
            </a:pPr>
            <a:r>
              <a:rPr sz="2100" b="0" i="0">
                <a:solidFill>
                  <a:srgbClr val="2B3752"/>
                </a:solidFill>
                <a:latin typeface="IBM Plex Sans"/>
              </a:rPr>
              <a:t>Not quite. Here’s the trap almost everyone falls into.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7600" y="858519"/>
            <a:ext cx="9956800" cy="975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60000"/>
              </a:lnSpc>
            </a:pPr>
            <a:r>
              <a:rPr sz="2400" b="0" i="0">
                <a:solidFill>
                  <a:srgbClr val="2B3752"/>
                </a:solidFill>
                <a:latin typeface="IBM Plex Sans"/>
              </a:rPr>
              <a:t>Take a real one: </a:t>
            </a:r>
            <a:r>
              <a:rPr sz="2400" b="1" i="1">
                <a:solidFill>
                  <a:srgbClr val="1C2B47"/>
                </a:solidFill>
                <a:latin typeface="IBM Plex Sans"/>
              </a:rPr>
              <a:t>empennage.</a:t>
            </a:r>
            <a:r>
              <a:rPr sz="2400" b="0" i="0">
                <a:solidFill>
                  <a:srgbClr val="2B3752"/>
                </a:solidFill>
                <a:latin typeface="IBM Plex Sans"/>
              </a:rPr>
              <a:t> You hit it in your handbook, you don’t know it, so you do the right thing and look it up:</a:t>
            </a:r>
          </a:p>
        </p:txBody>
      </p:sp>
      <p:pic>
        <p:nvPicPr>
          <p:cNvPr id="3" name="Picture 2" descr="scene-24-dictionaries-stac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7964" y="2189480"/>
            <a:ext cx="6776071" cy="3810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707964" y="2189480"/>
            <a:ext cx="6776071" cy="3810000"/>
          </a:xfrm>
          <a:prstGeom prst="rect">
            <a:avLst/>
          </a:prstGeom>
          <a:noFill/>
          <a:ln w="9525">
            <a:solidFill>
              <a:srgbClr val="E6E0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ene-24-empennage-definit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3833" y="722630"/>
            <a:ext cx="6324333" cy="3556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933833" y="722630"/>
            <a:ext cx="6324333" cy="3556000"/>
          </a:xfrm>
          <a:prstGeom prst="rect">
            <a:avLst/>
          </a:prstGeom>
          <a:noFill/>
          <a:ln w="9525">
            <a:solidFill>
              <a:srgbClr val="E6E0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1117600" y="4608830"/>
            <a:ext cx="9956800" cy="1526540"/>
          </a:xfrm>
          <a:prstGeom prst="roundRect">
            <a:avLst>
              <a:gd name="adj" fmla="val 5823"/>
            </a:avLst>
          </a:prstGeom>
          <a:solidFill>
            <a:srgbClr val="F7F3EA"/>
          </a:solidFill>
          <a:ln w="25400">
            <a:solidFill>
              <a:srgbClr val="E6E0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447800" y="4939030"/>
            <a:ext cx="9296400" cy="8661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55000"/>
              </a:lnSpc>
            </a:pPr>
            <a:r>
              <a:rPr sz="2200" b="1" i="1">
                <a:solidFill>
                  <a:srgbClr val="1C2B47"/>
                </a:solidFill>
                <a:latin typeface="IBM Plex Sans"/>
              </a:rPr>
              <a:t>Empennage: </a:t>
            </a:r>
            <a:r>
              <a:rPr sz="2200" b="0" i="1">
                <a:solidFill>
                  <a:srgbClr val="1C2B47"/>
                </a:solidFill>
                <a:latin typeface="IBM Plex Sans"/>
              </a:rPr>
              <a:t>the tail section of an airplane, consisting of the horizontal stabilizer, vertical stabilizer, elevator, and rudder.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7600" y="949959"/>
            <a:ext cx="9956800" cy="5791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3800" b="0" i="0">
                <a:solidFill>
                  <a:srgbClr val="1C2B47"/>
                </a:solidFill>
                <a:latin typeface="IBM Plex Sans Cond SmBld"/>
              </a:rPr>
              <a:t>Technically correct. And yet…</a:t>
            </a:r>
          </a:p>
        </p:txBody>
      </p:sp>
      <p:pic>
        <p:nvPicPr>
          <p:cNvPr id="3" name="Picture 2" descr="scene-25-charlie-di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8182" y="1833879"/>
            <a:ext cx="5915635" cy="3302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138182" y="1833879"/>
            <a:ext cx="5915635" cy="3302000"/>
          </a:xfrm>
          <a:prstGeom prst="rect">
            <a:avLst/>
          </a:prstGeom>
          <a:noFill/>
          <a:ln w="9525">
            <a:solidFill>
              <a:srgbClr val="E6E0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17600" y="5440680"/>
            <a:ext cx="9956800" cy="467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60000"/>
              </a:lnSpc>
            </a:pPr>
            <a:r>
              <a:rPr sz="2300" b="0" i="0">
                <a:solidFill>
                  <a:srgbClr val="2B3752"/>
                </a:solidFill>
                <a:latin typeface="IBM Plex Sans"/>
              </a:rPr>
              <a:t>You’ve got a “definition” - but you </a:t>
            </a:r>
            <a:r>
              <a:rPr sz="2300" b="1" i="0">
                <a:solidFill>
                  <a:srgbClr val="1C2B47"/>
                </a:solidFill>
                <a:latin typeface="IBM Plex Sans"/>
              </a:rPr>
              <a:t>don’t feel any brighter</a:t>
            </a:r>
            <a:r>
              <a:rPr sz="2300" b="0" i="0">
                <a:solidFill>
                  <a:srgbClr val="2B3752"/>
                </a:solidFill>
                <a:latin typeface="IBM Plex Sans"/>
              </a:rPr>
              <a:t> for having it.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7600" y="483869"/>
            <a:ext cx="9956800" cy="1079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3400" b="0" i="0">
                <a:solidFill>
                  <a:srgbClr val="1C2B47"/>
                </a:solidFill>
                <a:latin typeface="IBM Plex Sans Cond SmBld"/>
              </a:rPr>
              <a:t>Here’s what was missing: where</a:t>
            </a:r>
            <a:br/>
            <a:r>
              <a:rPr sz="3400" b="0" i="0">
                <a:solidFill>
                  <a:srgbClr val="1C2B47"/>
                </a:solidFill>
                <a:latin typeface="IBM Plex Sans Cond SmBld"/>
              </a:rPr>
              <a:t>the word actually comes from.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8600" y="1868170"/>
            <a:ext cx="9194800" cy="1280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60000"/>
              </a:lnSpc>
            </a:pPr>
            <a:r>
              <a:rPr sz="2100" b="0" i="1">
                <a:solidFill>
                  <a:srgbClr val="2B3752"/>
                </a:solidFill>
                <a:latin typeface="IBM Plex Sans"/>
              </a:rPr>
              <a:t>Empennage</a:t>
            </a:r>
            <a:r>
              <a:rPr sz="2100" b="0" i="0">
                <a:solidFill>
                  <a:srgbClr val="2B3752"/>
                </a:solidFill>
                <a:latin typeface="IBM Plex Sans"/>
              </a:rPr>
              <a:t> comes from the French </a:t>
            </a:r>
            <a:r>
              <a:rPr sz="2100" b="0" i="1">
                <a:solidFill>
                  <a:srgbClr val="2B3752"/>
                </a:solidFill>
                <a:latin typeface="IBM Plex Sans"/>
              </a:rPr>
              <a:t>empenner</a:t>
            </a:r>
            <a:r>
              <a:rPr sz="2100" b="0" i="0">
                <a:solidFill>
                  <a:srgbClr val="2B3752"/>
                </a:solidFill>
                <a:latin typeface="IBM Plex Sans"/>
              </a:rPr>
              <a:t> - “to feather an arrow.” From the Latin </a:t>
            </a:r>
            <a:r>
              <a:rPr sz="2100" b="0" i="1">
                <a:solidFill>
                  <a:srgbClr val="2B3752"/>
                </a:solidFill>
                <a:latin typeface="IBM Plex Sans"/>
              </a:rPr>
              <a:t>penna</a:t>
            </a:r>
            <a:r>
              <a:rPr sz="2100" b="0" i="0">
                <a:solidFill>
                  <a:srgbClr val="2B3752"/>
                </a:solidFill>
                <a:latin typeface="IBM Plex Sans"/>
              </a:rPr>
              <a:t>, feather. It’s the </a:t>
            </a:r>
            <a:r>
              <a:rPr sz="2100" b="0" i="1">
                <a:solidFill>
                  <a:srgbClr val="2B3752"/>
                </a:solidFill>
                <a:latin typeface="IBM Plex Sans"/>
              </a:rPr>
              <a:t>fletching</a:t>
            </a:r>
            <a:r>
              <a:rPr sz="2100" b="0" i="0">
                <a:solidFill>
                  <a:srgbClr val="2B3752"/>
                </a:solidFill>
                <a:latin typeface="IBM Plex Sans"/>
              </a:rPr>
              <a:t> - the feathers on the back of an arrow that keep it flying straight and stable.</a:t>
            </a:r>
          </a:p>
        </p:txBody>
      </p:sp>
      <p:pic>
        <p:nvPicPr>
          <p:cNvPr id="4" name="Picture 3" descr="scene-26-fletchi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9555" y="3453129"/>
            <a:ext cx="5192888" cy="2921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499555" y="3453129"/>
            <a:ext cx="5192888" cy="2921000"/>
          </a:xfrm>
          <a:prstGeom prst="rect">
            <a:avLst/>
          </a:prstGeom>
          <a:noFill/>
          <a:ln w="9525">
            <a:solidFill>
              <a:srgbClr val="E6E0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7600" y="645160"/>
            <a:ext cx="9956800" cy="1402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60000"/>
              </a:lnSpc>
            </a:pPr>
            <a:r>
              <a:rPr sz="2300" b="0" i="0">
                <a:solidFill>
                  <a:srgbClr val="2B3752"/>
                </a:solidFill>
                <a:latin typeface="IBM Plex Sans"/>
              </a:rPr>
              <a:t>And just like that, </a:t>
            </a:r>
            <a:r>
              <a:rPr sz="2300" b="1" i="0">
                <a:solidFill>
                  <a:srgbClr val="1C2B47"/>
                </a:solidFill>
                <a:latin typeface="IBM Plex Sans"/>
              </a:rPr>
              <a:t>it clicks.</a:t>
            </a:r>
            <a:r>
              <a:rPr sz="2300" b="0" i="0">
                <a:solidFill>
                  <a:srgbClr val="2B3752"/>
                </a:solidFill>
                <a:latin typeface="IBM Plex Sans"/>
              </a:rPr>
              <a:t> You’ll never look at a tail section the same way again - because you now have the </a:t>
            </a:r>
            <a:r>
              <a:rPr sz="2300" b="0" i="1">
                <a:solidFill>
                  <a:srgbClr val="2B3752"/>
                </a:solidFill>
                <a:latin typeface="IBM Plex Sans"/>
              </a:rPr>
              <a:t>complete</a:t>
            </a:r>
            <a:r>
              <a:rPr sz="2300" b="0" i="0">
                <a:solidFill>
                  <a:srgbClr val="2B3752"/>
                </a:solidFill>
                <a:latin typeface="IBM Plex Sans"/>
              </a:rPr>
              <a:t> meaning of the word, not the partial one.</a:t>
            </a:r>
          </a:p>
        </p:txBody>
      </p:sp>
      <p:pic>
        <p:nvPicPr>
          <p:cNvPr id="3" name="Picture 2" descr="scene-27-charlie-brigh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3133" y="2402840"/>
            <a:ext cx="6825732" cy="3810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683133" y="2402840"/>
            <a:ext cx="6825732" cy="3810000"/>
          </a:xfrm>
          <a:prstGeom prst="rect">
            <a:avLst/>
          </a:prstGeom>
          <a:noFill/>
          <a:ln w="9525">
            <a:solidFill>
              <a:srgbClr val="E6E0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B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7600" y="1818894"/>
            <a:ext cx="9956800" cy="17470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  <a:spcAft>
                <a:spcPts val="2000"/>
              </a:spcAft>
            </a:pPr>
            <a:r>
              <a:rPr sz="1500" b="1" i="0" spc="300">
                <a:solidFill>
                  <a:srgbClr val="F8E8AB"/>
                </a:solidFill>
                <a:latin typeface="IBM Plex Mono"/>
              </a:rPr>
              <a:t>DEATH BY A THOUSAND CUTS</a:t>
            </a:r>
          </a:p>
          <a:p>
            <a:pPr algn="l">
              <a:lnSpc>
                <a:spcPct val="118000"/>
              </a:lnSpc>
              <a:spcAft>
                <a:spcPts val="1800"/>
              </a:spcAft>
            </a:pPr>
            <a:r>
              <a:rPr sz="4200" b="0" i="0">
                <a:solidFill>
                  <a:srgbClr val="FCFBF8"/>
                </a:solidFill>
                <a:latin typeface="IBM Plex Sans Cond SmBld"/>
              </a:rPr>
              <a:t>Why so many quit.</a:t>
            </a:r>
          </a:p>
          <a:p>
            <a:pPr algn="l">
              <a:lnSpc>
                <a:spcPct val="160000"/>
              </a:lnSpc>
            </a:pPr>
            <a:r>
              <a:rPr sz="2000" b="0" i="0">
                <a:solidFill>
                  <a:srgbClr val="C9D0D8"/>
                </a:solidFill>
                <a:latin typeface="IBM Plex Sans"/>
              </a:rPr>
              <a:t>Ask why so many student pilots quit — and you’ll hear a hundred answers.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49400" y="4124705"/>
            <a:ext cx="952500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2400" b="0" i="1">
                <a:solidFill>
                  <a:srgbClr val="E6E9ED"/>
                </a:solidFill>
                <a:latin typeface="IBM Plex Sans"/>
              </a:rPr>
              <a:t>“I ran out of money. I had a bad instructor. I burned out. I lost</a:t>
            </a:r>
            <a:br/>
            <a:r>
              <a:rPr sz="2400" b="0" i="1">
                <a:solidFill>
                  <a:srgbClr val="E6E9ED"/>
                </a:solidFill>
                <a:latin typeface="IBM Plex Sans"/>
              </a:rPr>
              <a:t>confidence. The spark just died. I guess I wasn’t cut out for it.”</a:t>
            </a:r>
          </a:p>
        </p:txBody>
      </p:sp>
      <p:sp>
        <p:nvSpPr>
          <p:cNvPr id="4" name="Rectangle 3"/>
          <p:cNvSpPr/>
          <p:nvPr/>
        </p:nvSpPr>
        <p:spPr>
          <a:xfrm>
            <a:off x="1117600" y="4023105"/>
            <a:ext cx="50800" cy="1117600"/>
          </a:xfrm>
          <a:prstGeom prst="rect">
            <a:avLst/>
          </a:prstGeom>
          <a:solidFill>
            <a:srgbClr val="F8E8A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B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ceberg-design-revised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0400" y="821920"/>
            <a:ext cx="6604000" cy="52141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17600" y="685800"/>
            <a:ext cx="2844800" cy="54864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25000"/>
              </a:lnSpc>
              <a:spcAft>
                <a:spcPts val="2600"/>
              </a:spcAft>
            </a:pPr>
            <a:r>
              <a:rPr sz="3400" b="0" i="0">
                <a:solidFill>
                  <a:srgbClr val="FCFBF8"/>
                </a:solidFill>
                <a:latin typeface="IBM Plex Sans Cond SmBld"/>
              </a:rPr>
              <a:t>It all sounds</a:t>
            </a:r>
            <a:br/>
            <a:r>
              <a:rPr sz="3400" b="0" i="0">
                <a:solidFill>
                  <a:srgbClr val="FCFBF8"/>
                </a:solidFill>
                <a:latin typeface="IBM Plex Sans Cond SmBld"/>
              </a:rPr>
              <a:t>true — but</a:t>
            </a:r>
            <a:br/>
            <a:r>
              <a:rPr sz="3400" b="0" i="0">
                <a:solidFill>
                  <a:srgbClr val="FCFBF8"/>
                </a:solidFill>
                <a:latin typeface="IBM Plex Sans Cond SmBld"/>
              </a:rPr>
              <a:t>those are</a:t>
            </a:r>
            <a:br/>
            <a:r>
              <a:rPr sz="3400" b="0" i="0">
                <a:solidFill>
                  <a:srgbClr val="FCFBF8"/>
                </a:solidFill>
                <a:latin typeface="IBM Plex Sans Cond SmBld"/>
              </a:rPr>
              <a:t>symptoms.</a:t>
            </a:r>
          </a:p>
          <a:p>
            <a:pPr algn="l">
              <a:lnSpc>
                <a:spcPct val="125000"/>
              </a:lnSpc>
            </a:pPr>
            <a:r>
              <a:rPr sz="3400" b="1" i="0">
                <a:solidFill>
                  <a:srgbClr val="F8E8AB"/>
                </a:solidFill>
                <a:latin typeface="IBM Plex Sans Cond"/>
              </a:rPr>
              <a:t>There is a</a:t>
            </a:r>
            <a:br/>
            <a:r>
              <a:rPr sz="3400" b="1" i="0">
                <a:solidFill>
                  <a:srgbClr val="F8E8AB"/>
                </a:solidFill>
                <a:latin typeface="IBM Plex Sans Cond"/>
              </a:rPr>
              <a:t>root cause.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B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ene-02-joe-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6400" y="1270000"/>
            <a:ext cx="4318000" cy="431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17600" y="685800"/>
            <a:ext cx="5029200" cy="54864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70000"/>
              </a:lnSpc>
            </a:pPr>
            <a:r>
              <a:rPr sz="2200" b="0" i="0">
                <a:solidFill>
                  <a:srgbClr val="C9D0D8"/>
                </a:solidFill>
                <a:latin typeface="IBM Plex Sans"/>
              </a:rPr>
              <a:t>Every word that slips past you half-understood leaves a tiny dull spot. A flicker of </a:t>
            </a:r>
            <a:r>
              <a:rPr sz="2200" b="0" i="1">
                <a:solidFill>
                  <a:srgbClr val="C9D0D8"/>
                </a:solidFill>
                <a:latin typeface="IBM Plex Sans"/>
              </a:rPr>
              <a:t>“I’m not quite sure”</a:t>
            </a:r>
            <a:r>
              <a:rPr sz="2200" b="0" i="0">
                <a:solidFill>
                  <a:srgbClr val="C9D0D8"/>
                </a:solidFill>
                <a:latin typeface="IBM Plex Sans"/>
              </a:rPr>
              <a:t> you don’t even register. They accumulate. A hundred of them, a thousand of them, and you’re foggy, tense, a step behind - with no idea why. A slow erosion you can’t trace to its source.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ene-04-sketch-field.jpg"/>
          <p:cNvPicPr>
            <a:picLocks noChangeAspect="1"/>
          </p:cNvPicPr>
          <p:nvPr/>
        </p:nvPicPr>
        <p:blipFill>
          <a:blip r:embed="rId3"/>
          <a:srcRect l="388" r="38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7600" y="584200"/>
            <a:ext cx="9956800" cy="1219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  <a:spcAft>
                <a:spcPts val="1800"/>
              </a:spcAft>
            </a:pPr>
            <a:r>
              <a:rPr sz="1500" b="1" i="0" spc="300">
                <a:solidFill>
                  <a:srgbClr val="B23B2C"/>
                </a:solidFill>
                <a:latin typeface="IBM Plex Mono"/>
              </a:rPr>
              <a:t>TWO PATHS</a:t>
            </a:r>
          </a:p>
          <a:p>
            <a:pPr algn="l">
              <a:lnSpc>
                <a:spcPct val="118000"/>
              </a:lnSpc>
            </a:pPr>
            <a:r>
              <a:rPr sz="4000" b="0" i="0">
                <a:solidFill>
                  <a:srgbClr val="1C2B47"/>
                </a:solidFill>
                <a:latin typeface="IBM Plex Sans Cond SmBld"/>
              </a:rPr>
              <a:t>Which path is yours?</a:t>
            </a:r>
          </a:p>
        </p:txBody>
      </p:sp>
      <p:pic>
        <p:nvPicPr>
          <p:cNvPr id="3" name="Picture 2" descr="scene-32-joe-the-washout-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3300" y="2235200"/>
            <a:ext cx="3657600" cy="36576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73300" y="2235200"/>
            <a:ext cx="3657600" cy="3657600"/>
          </a:xfrm>
          <a:prstGeom prst="rect">
            <a:avLst/>
          </a:prstGeom>
          <a:noFill/>
          <a:ln w="9525">
            <a:solidFill>
              <a:srgbClr val="E6E0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pic>
        <p:nvPicPr>
          <p:cNvPr id="5" name="Picture 4" descr="scene-32-charlie-living-the-dream-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1100" y="2235200"/>
            <a:ext cx="3657600" cy="36576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261100" y="2235200"/>
            <a:ext cx="3657600" cy="3657600"/>
          </a:xfrm>
          <a:prstGeom prst="rect">
            <a:avLst/>
          </a:prstGeom>
          <a:noFill/>
          <a:ln w="9525">
            <a:solidFill>
              <a:srgbClr val="E6E0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273300" y="1879600"/>
            <a:ext cx="3657600" cy="279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700" b="0" i="0">
                <a:solidFill>
                  <a:srgbClr val="A79E8B"/>
                </a:solidFill>
                <a:latin typeface="IBM Plex Sans SmBld"/>
              </a:rPr>
              <a:t>Joe - another name in the 80%.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61100" y="1879600"/>
            <a:ext cx="3657600" cy="279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700" b="0" i="0">
                <a:solidFill>
                  <a:srgbClr val="A79E8B"/>
                </a:solidFill>
                <a:latin typeface="IBM Plex Sans SmBld"/>
              </a:rPr>
              <a:t>Charlie - living the dream.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64400" y="6350000"/>
            <a:ext cx="3810000" cy="177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900" b="0" i="0" spc="160">
                <a:solidFill>
                  <a:srgbClr val="A79E8B"/>
                </a:solidFill>
                <a:latin typeface="IBM Plex Mono"/>
              </a:rPr>
              <a:t>KEYNOMEN AVIATION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117600" y="660400"/>
          <a:ext cx="9956800" cy="53848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97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78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pPr algn="l">
                        <a:lnSpc>
                          <a:spcPct val="135000"/>
                        </a:lnSpc>
                      </a:pPr>
                      <a:r>
                        <a:rPr sz="2000" b="1">
                          <a:solidFill>
                            <a:srgbClr val="B23B2C"/>
                          </a:solidFill>
                          <a:latin typeface="IBM Plex Sans Cond"/>
                        </a:rPr>
                        <a:t>The Joe path</a:t>
                      </a:r>
                    </a:p>
                  </a:txBody>
                  <a:tcPr marL="152400" marR="152400" marT="76200" marB="76200">
                    <a:solidFill>
                      <a:srgbClr val="F7F3E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5000"/>
                        </a:lnSpc>
                      </a:pPr>
                      <a:r>
                        <a:rPr sz="2000" b="1">
                          <a:solidFill>
                            <a:srgbClr val="6D8B4A"/>
                          </a:solidFill>
                          <a:latin typeface="IBM Plex Sans Cond"/>
                        </a:rPr>
                        <a:t>The Charlie path</a:t>
                      </a:r>
                    </a:p>
                  </a:txBody>
                  <a:tcPr marL="152400" marR="152400" marT="76200" marB="76200">
                    <a:solidFill>
                      <a:srgbClr val="EEF2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l">
                        <a:lnSpc>
                          <a:spcPct val="135000"/>
                        </a:lnSpc>
                      </a:pPr>
                      <a:r>
                        <a:rPr sz="1500" b="0">
                          <a:solidFill>
                            <a:srgbClr val="1C2B47"/>
                          </a:solidFill>
                          <a:latin typeface="IBM Plex Sans"/>
                        </a:rPr>
                        <a:t>“I’ll figure it out as I go.”</a:t>
                      </a:r>
                    </a:p>
                  </a:txBody>
                  <a:tcPr marL="152400" marR="1524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5000"/>
                        </a:lnSpc>
                      </a:pPr>
                      <a:r>
                        <a:rPr sz="1500" b="0">
                          <a:solidFill>
                            <a:srgbClr val="1C2B47"/>
                          </a:solidFill>
                          <a:latin typeface="IBM Plex Sans"/>
                        </a:rPr>
                        <a:t>Walks in already understanding the words.</a:t>
                      </a:r>
                    </a:p>
                  </a:txBody>
                  <a:tcPr marL="152400" marR="152400" marT="76200" marB="762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l">
                        <a:lnSpc>
                          <a:spcPct val="135000"/>
                        </a:lnSpc>
                      </a:pPr>
                      <a:r>
                        <a:rPr sz="1500" b="0">
                          <a:solidFill>
                            <a:srgbClr val="1C2B47"/>
                          </a:solidFill>
                          <a:latin typeface="IBM Plex Sans"/>
                        </a:rPr>
                        <a:t>Never quite certain of anything.</a:t>
                      </a:r>
                    </a:p>
                  </a:txBody>
                  <a:tcPr marL="152400" marR="1524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5000"/>
                        </a:lnSpc>
                      </a:pPr>
                      <a:r>
                        <a:rPr sz="1500" b="0">
                          <a:solidFill>
                            <a:srgbClr val="1C2B47"/>
                          </a:solidFill>
                          <a:latin typeface="IBM Plex Sans"/>
                        </a:rPr>
                        <a:t>Arrives at every lesson prepared and sure.</a:t>
                      </a:r>
                    </a:p>
                  </a:txBody>
                  <a:tcPr marL="152400" marR="152400" marT="76200" marB="762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l">
                        <a:lnSpc>
                          <a:spcPct val="135000"/>
                        </a:lnSpc>
                      </a:pPr>
                      <a:r>
                        <a:rPr sz="1500" b="0">
                          <a:solidFill>
                            <a:srgbClr val="1C2B47"/>
                          </a:solidFill>
                          <a:latin typeface="IBM Plex Sans"/>
                        </a:rPr>
                        <a:t>A low hum of anxiety that never lets up.</a:t>
                      </a:r>
                    </a:p>
                  </a:txBody>
                  <a:tcPr marL="152400" marR="1524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5000"/>
                        </a:lnSpc>
                      </a:pPr>
                      <a:r>
                        <a:rPr sz="1500" b="0">
                          <a:solidFill>
                            <a:srgbClr val="1C2B47"/>
                          </a:solidFill>
                          <a:latin typeface="IBM Plex Sans"/>
                        </a:rPr>
                        <a:t>Calm and in control, lesson after lesson.</a:t>
                      </a:r>
                    </a:p>
                  </a:txBody>
                  <a:tcPr marL="152400" marR="152400" marT="76200" marB="762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l">
                        <a:lnSpc>
                          <a:spcPct val="135000"/>
                        </a:lnSpc>
                      </a:pPr>
                      <a:r>
                        <a:rPr sz="1500" b="0">
                          <a:solidFill>
                            <a:srgbClr val="1C2B47"/>
                          </a:solidFill>
                          <a:latin typeface="IBM Plex Sans"/>
                        </a:rPr>
                        <a:t>Frustrated, discouraged, the spark fading.</a:t>
                      </a:r>
                    </a:p>
                  </a:txBody>
                  <a:tcPr marL="152400" marR="1524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5000"/>
                        </a:lnSpc>
                      </a:pPr>
                      <a:r>
                        <a:rPr sz="1500" b="0">
                          <a:solidFill>
                            <a:srgbClr val="1C2B47"/>
                          </a:solidFill>
                          <a:latin typeface="IBM Plex Sans"/>
                        </a:rPr>
                        <a:t>Confident, building momentum, enjoying it.</a:t>
                      </a:r>
                    </a:p>
                  </a:txBody>
                  <a:tcPr marL="152400" marR="152400" marT="76200" marB="762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l">
                        <a:lnSpc>
                          <a:spcPct val="135000"/>
                        </a:lnSpc>
                      </a:pPr>
                      <a:r>
                        <a:rPr sz="1500" b="0">
                          <a:solidFill>
                            <a:srgbClr val="1C2B47"/>
                          </a:solidFill>
                          <a:latin typeface="IBM Plex Sans"/>
                        </a:rPr>
                        <a:t>Still no solo at 30+ hours.</a:t>
                      </a:r>
                    </a:p>
                  </a:txBody>
                  <a:tcPr marL="152400" marR="1524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5000"/>
                        </a:lnSpc>
                      </a:pPr>
                      <a:r>
                        <a:rPr sz="1500" b="0">
                          <a:solidFill>
                            <a:srgbClr val="1C2B47"/>
                          </a:solidFill>
                          <a:latin typeface="IBM Plex Sans"/>
                        </a:rPr>
                        <a:t>First solo at 12 hours.</a:t>
                      </a:r>
                    </a:p>
                  </a:txBody>
                  <a:tcPr marL="152400" marR="152400" marT="76200" marB="762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l">
                        <a:lnSpc>
                          <a:spcPct val="135000"/>
                        </a:lnSpc>
                      </a:pPr>
                      <a:r>
                        <a:rPr sz="1500" b="0">
                          <a:solidFill>
                            <a:srgbClr val="1C2B47"/>
                          </a:solidFill>
                          <a:latin typeface="IBM Plex Sans"/>
                        </a:rPr>
                        <a:t>Death by a thousand cuts.</a:t>
                      </a:r>
                    </a:p>
                  </a:txBody>
                  <a:tcPr marL="152400" marR="1524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5000"/>
                        </a:lnSpc>
                      </a:pPr>
                      <a:r>
                        <a:rPr sz="1500" b="0">
                          <a:solidFill>
                            <a:srgbClr val="1C2B47"/>
                          </a:solidFill>
                          <a:latin typeface="IBM Plex Sans"/>
                        </a:rPr>
                        <a:t>Each chapter cleared before it’s flown.</a:t>
                      </a:r>
                    </a:p>
                  </a:txBody>
                  <a:tcPr marL="152400" marR="152400" marT="76200" marB="762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l">
                        <a:lnSpc>
                          <a:spcPct val="135000"/>
                        </a:lnSpc>
                      </a:pPr>
                      <a:r>
                        <a:rPr sz="1500" b="0">
                          <a:solidFill>
                            <a:srgbClr val="1C2B47"/>
                          </a:solidFill>
                          <a:latin typeface="IBM Plex Sans"/>
                        </a:rPr>
                        <a:t>Drops out. Thousands of dollars gone.</a:t>
                      </a:r>
                    </a:p>
                  </a:txBody>
                  <a:tcPr marL="152400" marR="1524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5000"/>
                        </a:lnSpc>
                      </a:pPr>
                      <a:r>
                        <a:rPr sz="1500" b="0">
                          <a:solidFill>
                            <a:srgbClr val="1C2B47"/>
                          </a:solidFill>
                          <a:latin typeface="IBM Plex Sans"/>
                        </a:rPr>
                        <a:t>Completes as planned - on budget.</a:t>
                      </a:r>
                    </a:p>
                  </a:txBody>
                  <a:tcPr marL="152400" marR="152400" marT="76200" marB="762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l">
                        <a:lnSpc>
                          <a:spcPct val="135000"/>
                        </a:lnSpc>
                      </a:pPr>
                      <a:r>
                        <a:rPr sz="1500" b="0">
                          <a:solidFill>
                            <a:srgbClr val="1C2B47"/>
                          </a:solidFill>
                          <a:latin typeface="IBM Plex Sans"/>
                        </a:rPr>
                        <a:t>Just another name in the 80%.</a:t>
                      </a:r>
                    </a:p>
                  </a:txBody>
                  <a:tcPr marL="152400" marR="1524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5000"/>
                        </a:lnSpc>
                      </a:pPr>
                      <a:r>
                        <a:rPr sz="1500" b="0">
                          <a:solidFill>
                            <a:srgbClr val="1C2B47"/>
                          </a:solidFill>
                          <a:latin typeface="IBM Plex Sans"/>
                        </a:rPr>
                        <a:t>Lives the dream.</a:t>
                      </a:r>
                    </a:p>
                  </a:txBody>
                  <a:tcPr marL="152400" marR="152400" marT="76200" marB="762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117600" y="1168400"/>
            <a:ext cx="9956800" cy="12700"/>
          </a:xfrm>
          <a:prstGeom prst="rect">
            <a:avLst/>
          </a:prstGeom>
          <a:solidFill>
            <a:srgbClr val="DDD6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117600" y="1778000"/>
            <a:ext cx="9956800" cy="12700"/>
          </a:xfrm>
          <a:prstGeom prst="rect">
            <a:avLst/>
          </a:prstGeom>
          <a:solidFill>
            <a:srgbClr val="F2ED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1117600" y="2387600"/>
            <a:ext cx="9956800" cy="12700"/>
          </a:xfrm>
          <a:prstGeom prst="rect">
            <a:avLst/>
          </a:prstGeom>
          <a:solidFill>
            <a:srgbClr val="F2ED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1117600" y="2997200"/>
            <a:ext cx="9956800" cy="12700"/>
          </a:xfrm>
          <a:prstGeom prst="rect">
            <a:avLst/>
          </a:prstGeom>
          <a:solidFill>
            <a:srgbClr val="F2ED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117600" y="3606800"/>
            <a:ext cx="9956800" cy="12700"/>
          </a:xfrm>
          <a:prstGeom prst="rect">
            <a:avLst/>
          </a:prstGeom>
          <a:solidFill>
            <a:srgbClr val="F2ED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1117600" y="4216400"/>
            <a:ext cx="9956800" cy="12700"/>
          </a:xfrm>
          <a:prstGeom prst="rect">
            <a:avLst/>
          </a:prstGeom>
          <a:solidFill>
            <a:srgbClr val="F2ED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117600" y="4826000"/>
            <a:ext cx="9956800" cy="12700"/>
          </a:xfrm>
          <a:prstGeom prst="rect">
            <a:avLst/>
          </a:prstGeom>
          <a:solidFill>
            <a:srgbClr val="F2ED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1117600" y="5435600"/>
            <a:ext cx="9956800" cy="12700"/>
          </a:xfrm>
          <a:prstGeom prst="rect">
            <a:avLst/>
          </a:prstGeom>
          <a:solidFill>
            <a:srgbClr val="F2ED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1117600" y="660400"/>
            <a:ext cx="9956800" cy="5384800"/>
          </a:xfrm>
          <a:prstGeom prst="rect">
            <a:avLst/>
          </a:prstGeom>
          <a:noFill/>
          <a:ln w="12700">
            <a:solidFill>
              <a:srgbClr val="E6E0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6096000" y="660400"/>
            <a:ext cx="12700" cy="5384800"/>
          </a:xfrm>
          <a:prstGeom prst="rect">
            <a:avLst/>
          </a:prstGeom>
          <a:solidFill>
            <a:srgbClr val="E6E0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B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64400" y="6350000"/>
            <a:ext cx="3810000" cy="177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900" b="0" i="0" spc="160">
                <a:solidFill>
                  <a:srgbClr val="4A5A75"/>
                </a:solidFill>
                <a:latin typeface="IBM Plex Mono"/>
              </a:rPr>
              <a:t>KEYNOMEN AVIATION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17600" y="762000"/>
            <a:ext cx="9956800" cy="5207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20000"/>
              </a:lnSpc>
              <a:spcAft>
                <a:spcPts val="2200"/>
              </a:spcAft>
            </a:pPr>
            <a:r>
              <a:rPr sz="1500" b="1" i="0" spc="300">
                <a:solidFill>
                  <a:srgbClr val="F8E8AB"/>
                </a:solidFill>
                <a:latin typeface="IBM Plex Mono"/>
              </a:rPr>
              <a:t>START FREE</a:t>
            </a:r>
          </a:p>
          <a:p>
            <a:pPr algn="l">
              <a:lnSpc>
                <a:spcPct val="110000"/>
              </a:lnSpc>
              <a:spcAft>
                <a:spcPts val="3400"/>
              </a:spcAft>
            </a:pPr>
            <a:r>
              <a:rPr sz="4800" b="1" i="0">
                <a:solidFill>
                  <a:srgbClr val="FCFBF8"/>
                </a:solidFill>
                <a:latin typeface="IBM Plex Sans Cond"/>
              </a:rPr>
              <a:t>Don’t wait to see what happens.</a:t>
            </a:r>
          </a:p>
          <a:p>
            <a:pPr algn="l">
              <a:lnSpc>
                <a:spcPct val="170000"/>
              </a:lnSpc>
              <a:spcAft>
                <a:spcPts val="2200"/>
              </a:spcAft>
            </a:pPr>
            <a:r>
              <a:rPr sz="2100" b="0" i="0">
                <a:solidFill>
                  <a:srgbClr val="C9D0D8"/>
                </a:solidFill>
                <a:latin typeface="IBM Plex Sans"/>
              </a:rPr>
              <a:t>The fog never announces itself. By the time </a:t>
            </a:r>
            <a:r>
              <a:rPr sz="2100" b="0" i="1">
                <a:solidFill>
                  <a:srgbClr val="C9D0D8"/>
                </a:solidFill>
                <a:latin typeface="IBM Plex Sans"/>
              </a:rPr>
              <a:t>“this isn’t really working for me”</a:t>
            </a:r>
            <a:r>
              <a:rPr sz="2100" b="0" i="0">
                <a:solidFill>
                  <a:srgbClr val="C9D0D8"/>
                </a:solidFill>
                <a:latin typeface="IBM Plex Sans"/>
              </a:rPr>
              <a:t> shows up, the dull spots have already stacked up. The time to handle the words is </a:t>
            </a:r>
            <a:r>
              <a:rPr sz="2100" b="0" i="1">
                <a:solidFill>
                  <a:srgbClr val="C9D0D8"/>
                </a:solidFill>
                <a:latin typeface="IBM Plex Sans"/>
              </a:rPr>
              <a:t>before</a:t>
            </a:r>
            <a:r>
              <a:rPr sz="2100" b="0" i="0">
                <a:solidFill>
                  <a:srgbClr val="C9D0D8"/>
                </a:solidFill>
                <a:latin typeface="IBM Plex Sans"/>
              </a:rPr>
              <a:t> they cost you - before the next chapter, the next lesson, the next hour of instruction.</a:t>
            </a:r>
          </a:p>
          <a:p>
            <a:pPr algn="l">
              <a:lnSpc>
                <a:spcPct val="170000"/>
              </a:lnSpc>
            </a:pPr>
            <a:r>
              <a:rPr sz="2100" b="0" i="0">
                <a:solidFill>
                  <a:srgbClr val="FCFBF8"/>
                </a:solidFill>
                <a:latin typeface="IBM Plex Sans SmBld"/>
              </a:rPr>
              <a:t>So start now, while it’s easy.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B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64400" y="6350000"/>
            <a:ext cx="3810000" cy="177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900" b="0" i="0" spc="160">
                <a:solidFill>
                  <a:srgbClr val="4A5A75"/>
                </a:solidFill>
                <a:latin typeface="IBM Plex Mono"/>
              </a:rPr>
              <a:t>KEYNOMEN AVIATION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17600" y="1219200"/>
            <a:ext cx="9956800" cy="441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70000"/>
              </a:lnSpc>
              <a:spcAft>
                <a:spcPts val="2600"/>
              </a:spcAft>
            </a:pPr>
            <a:r>
              <a:rPr sz="2500" b="1" i="0">
                <a:solidFill>
                  <a:srgbClr val="FCFBF8"/>
                </a:solidFill>
                <a:latin typeface="IBM Plex Sans"/>
              </a:rPr>
              <a:t>Create a free account.</a:t>
            </a:r>
            <a:r>
              <a:rPr sz="2500" b="0" i="0">
                <a:solidFill>
                  <a:srgbClr val="C9D0D8"/>
                </a:solidFill>
                <a:latin typeface="IBM Plex Sans"/>
              </a:rPr>
              <a:t> No credit card, nothing to cancel. You get the </a:t>
            </a:r>
            <a:r>
              <a:rPr sz="2500" b="0" i="1">
                <a:solidFill>
                  <a:srgbClr val="C9D0D8"/>
                </a:solidFill>
                <a:latin typeface="IBM Plex Sans"/>
              </a:rPr>
              <a:t>full</a:t>
            </a:r>
            <a:r>
              <a:rPr sz="2500" b="0" i="0">
                <a:solidFill>
                  <a:srgbClr val="C9D0D8"/>
                </a:solidFill>
                <a:latin typeface="IBM Plex Sans"/>
              </a:rPr>
              <a:t> Keynomen treatment on your first 100 terms - every section, every certificate you earn. And when you move up to Pro, it all comes with you: your cleared words, your points, your certificates carry straight over.</a:t>
            </a:r>
          </a:p>
          <a:p>
            <a:pPr algn="l">
              <a:lnSpc>
                <a:spcPct val="170000"/>
              </a:lnSpc>
            </a:pPr>
            <a:r>
              <a:rPr sz="2500" b="0" i="0">
                <a:solidFill>
                  <a:srgbClr val="C9D0D8"/>
                </a:solidFill>
                <a:latin typeface="IBM Plex Sans"/>
              </a:rPr>
              <a:t>You’ll feel the difference inside the first chapter. The language stops fighting you, and flying starts making sense.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B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7600" y="1905000"/>
            <a:ext cx="9956800" cy="558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3400" b="0" i="0">
                <a:solidFill>
                  <a:srgbClr val="C9D0D8"/>
                </a:solidFill>
                <a:latin typeface="IBM Plex Sans Cond"/>
              </a:rPr>
              <a:t>Start free 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17600" y="2540000"/>
            <a:ext cx="9956800" cy="1016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6400" b="1" i="0">
                <a:solidFill>
                  <a:srgbClr val="FCFBF8"/>
                </a:solidFill>
                <a:latin typeface="IBM Plex Sans Cond"/>
              </a:rPr>
              <a:t>keynomen.com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08500" y="4013200"/>
            <a:ext cx="3175000" cy="787400"/>
          </a:xfrm>
          <a:prstGeom prst="roundRect">
            <a:avLst>
              <a:gd name="adj" fmla="val 11290"/>
            </a:avLst>
          </a:prstGeom>
          <a:solidFill>
            <a:srgbClr val="B23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0">
                <a:solidFill>
                  <a:srgbClr val="FCFBF8"/>
                </a:solidFill>
                <a:latin typeface="IBM Plex Sans SmBld"/>
              </a:rPr>
              <a:t>Start Free  →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7600" y="5232400"/>
            <a:ext cx="9956800" cy="330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60000"/>
              </a:lnSpc>
            </a:pPr>
            <a:r>
              <a:rPr sz="1400" b="0" i="0">
                <a:solidFill>
                  <a:srgbClr val="A79E8B"/>
                </a:solidFill>
                <a:latin typeface="IBM Plex Mono"/>
              </a:rPr>
              <a:t>No card. No catch. Just your first 100 words - fully handled.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64400" y="6350000"/>
            <a:ext cx="3810000" cy="177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900" b="0" i="0" spc="160">
                <a:solidFill>
                  <a:srgbClr val="A79E8B"/>
                </a:solidFill>
                <a:latin typeface="IBM Plex Mono"/>
              </a:rPr>
              <a:t>KEYNOMEN AVIATION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17600" y="1219200"/>
            <a:ext cx="9956800" cy="441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20000"/>
              </a:lnSpc>
              <a:spcAft>
                <a:spcPts val="2400"/>
              </a:spcAft>
            </a:pPr>
            <a:r>
              <a:rPr sz="1500" b="1" i="0" spc="300">
                <a:solidFill>
                  <a:srgbClr val="B23B2C"/>
                </a:solidFill>
                <a:latin typeface="IBM Plex Mono"/>
              </a:rPr>
              <a:t>ONE YEAR LATER</a:t>
            </a:r>
          </a:p>
          <a:p>
            <a:pPr algn="l">
              <a:lnSpc>
                <a:spcPct val="116000"/>
              </a:lnSpc>
              <a:spcAft>
                <a:spcPts val="2400"/>
              </a:spcAft>
            </a:pPr>
            <a:r>
              <a:rPr sz="4400" b="0" i="0">
                <a:solidFill>
                  <a:srgbClr val="1C2B47"/>
                </a:solidFill>
                <a:latin typeface="IBM Plex Sans Cond SmBld"/>
              </a:rPr>
              <a:t>And Joe?</a:t>
            </a:r>
          </a:p>
          <a:p>
            <a:pPr algn="l">
              <a:lnSpc>
                <a:spcPct val="160000"/>
              </a:lnSpc>
            </a:pPr>
            <a:r>
              <a:rPr sz="2100" b="1" i="0">
                <a:solidFill>
                  <a:srgbClr val="1C2B47"/>
                </a:solidFill>
                <a:latin typeface="IBM Plex Sans"/>
              </a:rPr>
              <a:t>Joe didn’t wash out.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ene-33-joe-charlie-ramp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4744" y="457200"/>
            <a:ext cx="5322510" cy="299618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434744" y="457200"/>
            <a:ext cx="5322510" cy="2996184"/>
          </a:xfrm>
          <a:prstGeom prst="rect">
            <a:avLst/>
          </a:prstGeom>
          <a:noFill/>
          <a:ln w="9525">
            <a:solidFill>
              <a:srgbClr val="E6E0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625600" y="3758184"/>
            <a:ext cx="8940800" cy="1219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60000"/>
              </a:lnSpc>
            </a:pPr>
            <a:r>
              <a:rPr sz="2000" b="0" i="0">
                <a:solidFill>
                  <a:srgbClr val="2B3752"/>
                </a:solidFill>
                <a:latin typeface="IBM Plex Sans"/>
              </a:rPr>
              <a:t>He went back to the words that kept slipping past him - one at a time. The fog lifted. The chapters got lighter. The flying followed. Today, Joe and Charlie wear the same uniform.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7600" y="5282184"/>
            <a:ext cx="9956800" cy="11186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22000"/>
              </a:lnSpc>
              <a:spcAft>
                <a:spcPts val="1000"/>
              </a:spcAft>
            </a:pPr>
            <a:r>
              <a:rPr sz="3200" b="0" i="0">
                <a:solidFill>
                  <a:srgbClr val="1C2B47"/>
                </a:solidFill>
                <a:latin typeface="IBM Plex Sans Cond SmBld"/>
              </a:rPr>
              <a:t>Turns out Joe had what it takes all along.</a:t>
            </a:r>
          </a:p>
          <a:p>
            <a:pPr algn="ctr">
              <a:lnSpc>
                <a:spcPct val="122000"/>
              </a:lnSpc>
            </a:pPr>
            <a:r>
              <a:rPr sz="3200" b="1" i="0">
                <a:solidFill>
                  <a:srgbClr val="B23B2C"/>
                </a:solidFill>
                <a:latin typeface="IBM Plex Sans Cond"/>
              </a:rPr>
              <a:t>He was just missing the words.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64400" y="6350000"/>
            <a:ext cx="3810000" cy="177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900" b="0" i="0" spc="160">
                <a:solidFill>
                  <a:srgbClr val="A79E8B"/>
                </a:solidFill>
                <a:latin typeface="IBM Plex Mono"/>
              </a:rPr>
              <a:t>KEYNOMEN AVIATION</a:t>
            </a:r>
          </a:p>
        </p:txBody>
      </p:sp>
      <p:pic>
        <p:nvPicPr>
          <p:cNvPr id="3" name="Picture 2" descr="where-does-it-fit-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1254" y="584200"/>
            <a:ext cx="4245090" cy="56896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691254" y="584200"/>
            <a:ext cx="4245090" cy="5689600"/>
          </a:xfrm>
          <a:prstGeom prst="rect">
            <a:avLst/>
          </a:prstGeom>
          <a:noFill/>
          <a:ln w="9525">
            <a:solidFill>
              <a:srgbClr val="E6E0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17600" y="1498600"/>
            <a:ext cx="4724400" cy="4064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  <a:spcAft>
                <a:spcPts val="1639"/>
              </a:spcAft>
            </a:pPr>
            <a:r>
              <a:rPr sz="1230" b="1" i="0" spc="300">
                <a:solidFill>
                  <a:srgbClr val="B23B2C"/>
                </a:solidFill>
                <a:latin typeface="IBM Plex Mono"/>
              </a:rPr>
              <a:t>WHERE IT FITS</a:t>
            </a:r>
          </a:p>
          <a:p>
            <a:pPr algn="l">
              <a:lnSpc>
                <a:spcPct val="118000"/>
              </a:lnSpc>
              <a:spcAft>
                <a:spcPts val="1967"/>
              </a:spcAft>
            </a:pPr>
            <a:r>
              <a:rPr sz="3279" b="0" i="0">
                <a:solidFill>
                  <a:srgbClr val="1C2B47"/>
                </a:solidFill>
                <a:latin typeface="IBM Plex Sans Cond SmBld"/>
              </a:rPr>
              <a:t>Here’s where</a:t>
            </a:r>
            <a:br/>
            <a:r>
              <a:rPr sz="3279" b="0" i="0">
                <a:solidFill>
                  <a:srgbClr val="1C2B47"/>
                </a:solidFill>
                <a:latin typeface="IBM Plex Sans Cond SmBld"/>
              </a:rPr>
              <a:t>Keynomen fits in.</a:t>
            </a:r>
          </a:p>
          <a:p>
            <a:pPr algn="l">
              <a:lnSpc>
                <a:spcPct val="165000"/>
              </a:lnSpc>
            </a:pPr>
            <a:r>
              <a:rPr sz="1639" b="0" i="0">
                <a:solidFill>
                  <a:srgbClr val="2B3752"/>
                </a:solidFill>
                <a:latin typeface="IBM Plex Sans"/>
              </a:rPr>
              <a:t>Keynomen sits underneath everything else you’re using - ground school, online school, private instruction, flash cards, test prep. </a:t>
            </a:r>
            <a:r>
              <a:rPr sz="1639" b="1" i="0">
                <a:solidFill>
                  <a:srgbClr val="1C2B47"/>
                </a:solidFill>
                <a:latin typeface="IBM Plex Sans"/>
              </a:rPr>
              <a:t>You learn the language of aviation in an easy, relaxed way.</a:t>
            </a:r>
            <a:r>
              <a:rPr sz="1639" b="0" i="0">
                <a:solidFill>
                  <a:srgbClr val="2B3752"/>
                </a:solidFill>
                <a:latin typeface="IBM Plex Sans"/>
              </a:rPr>
              <a:t> Simply work your way through your list - marking each term “Log as Cleared” as you go along.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64400" y="6350000"/>
            <a:ext cx="3810000" cy="177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900" b="0" i="0" spc="160">
                <a:solidFill>
                  <a:srgbClr val="A79E8B"/>
                </a:solidFill>
                <a:latin typeface="IBM Plex Mono"/>
              </a:rPr>
              <a:t>KEYNOMEN AVIATION</a:t>
            </a:r>
          </a:p>
        </p:txBody>
      </p:sp>
      <p:pic>
        <p:nvPicPr>
          <p:cNvPr id="3" name="Picture 2" descr="sheet-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9682" y="584200"/>
            <a:ext cx="4248234" cy="56896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689682" y="584200"/>
            <a:ext cx="4248234" cy="5689600"/>
          </a:xfrm>
          <a:prstGeom prst="rect">
            <a:avLst/>
          </a:prstGeom>
          <a:noFill/>
          <a:ln w="9525">
            <a:solidFill>
              <a:srgbClr val="E6E0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17600" y="1498600"/>
            <a:ext cx="4724400" cy="4064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  <a:spcAft>
                <a:spcPts val="1920"/>
              </a:spcAft>
            </a:pPr>
            <a:r>
              <a:rPr sz="1440" b="1" i="0" spc="300">
                <a:solidFill>
                  <a:srgbClr val="B23B2C"/>
                </a:solidFill>
                <a:latin typeface="IBM Plex Mono"/>
              </a:rPr>
              <a:t>TRACK YOUR SKILLS</a:t>
            </a:r>
          </a:p>
          <a:p>
            <a:pPr algn="l">
              <a:lnSpc>
                <a:spcPct val="118000"/>
              </a:lnSpc>
              <a:spcAft>
                <a:spcPts val="2304"/>
              </a:spcAft>
            </a:pPr>
            <a:r>
              <a:rPr sz="3840" b="0" i="0">
                <a:solidFill>
                  <a:srgbClr val="1C2B47"/>
                </a:solidFill>
                <a:latin typeface="IBM Plex Sans Cond SmBld"/>
              </a:rPr>
              <a:t>Know where you stand.</a:t>
            </a:r>
          </a:p>
          <a:p>
            <a:pPr algn="l">
              <a:lnSpc>
                <a:spcPct val="165000"/>
              </a:lnSpc>
            </a:pPr>
            <a:r>
              <a:rPr sz="1920" b="0" i="0">
                <a:solidFill>
                  <a:srgbClr val="2B3752"/>
                </a:solidFill>
                <a:latin typeface="IBM Plex Sans"/>
              </a:rPr>
              <a:t>Now you can keep track of your progress. It’s your confidence in your skills that drives you through the training, so here’s a tool that shows you where you stand - your strong areas, and the ones that need more attention.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B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38350" y="2349500"/>
            <a:ext cx="4241800" cy="889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0" i="0">
                <a:solidFill>
                  <a:srgbClr val="FCFBF8"/>
                </a:solidFill>
                <a:latin typeface="Archivo Black"/>
              </a:rPr>
              <a:t>KEYNOMEN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356350" y="2349500"/>
            <a:ext cx="3797300" cy="889000"/>
          </a:xfrm>
          <a:prstGeom prst="roundRect">
            <a:avLst>
              <a:gd name="adj" fmla="val 7142"/>
            </a:avLst>
          </a:prstGeom>
          <a:solidFill>
            <a:srgbClr val="E7DF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5000">
                <a:solidFill>
                  <a:srgbClr val="B23B2C"/>
                </a:solidFill>
                <a:latin typeface="Archivo Black"/>
              </a:rPr>
              <a:t>AVIATION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5334000" y="3746500"/>
            <a:ext cx="1524000" cy="25400"/>
          </a:xfrm>
          <a:prstGeom prst="rect">
            <a:avLst/>
          </a:prstGeom>
          <a:solidFill>
            <a:srgbClr val="B23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17600" y="4102100"/>
            <a:ext cx="9956800" cy="508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2800" b="0" i="0">
                <a:solidFill>
                  <a:srgbClr val="C9D0D8"/>
                </a:solidFill>
                <a:latin typeface="IBM Plex Sans Cond"/>
              </a:rPr>
              <a:t>Mastering the written language of aviation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7600" y="4864100"/>
            <a:ext cx="99568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40000"/>
              </a:lnSpc>
            </a:pPr>
            <a:r>
              <a:rPr sz="1500" b="1" i="0" spc="300">
                <a:solidFill>
                  <a:srgbClr val="F8E8AB"/>
                </a:solidFill>
                <a:latin typeface="IBM Plex Mono"/>
              </a:rPr>
              <a:t>KEYNOMEN.COM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64400" y="6350000"/>
            <a:ext cx="3810000" cy="177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900" b="0" i="0" spc="160">
                <a:solidFill>
                  <a:srgbClr val="A79E8B"/>
                </a:solidFill>
                <a:latin typeface="IBM Plex Mono"/>
              </a:rPr>
              <a:t>KEYNOMEN AVIATION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1219200"/>
            <a:ext cx="9245600" cy="441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35000"/>
              </a:lnSpc>
            </a:pPr>
            <a:r>
              <a:rPr sz="4200" b="0" i="0">
                <a:solidFill>
                  <a:srgbClr val="1C2B47"/>
                </a:solidFill>
                <a:latin typeface="IBM Plex Sans SmBld"/>
              </a:rPr>
              <a:t>On the field, draw a simple</a:t>
            </a:r>
            <a:br/>
            <a:r>
              <a:rPr sz="4200" b="0" i="0">
                <a:solidFill>
                  <a:srgbClr val="B23B2C"/>
                </a:solidFill>
                <a:highlight>
                  <a:srgbClr val="E7DFCA"/>
                </a:highlight>
                <a:latin typeface="IBM Plex Sans SmBld"/>
              </a:rPr>
              <a:t>house</a:t>
            </a:r>
            <a:r>
              <a:rPr sz="4200" b="0" i="0">
                <a:solidFill>
                  <a:srgbClr val="1C2B47"/>
                </a:solidFill>
                <a:latin typeface="IBM Plex Sans SmBld"/>
              </a:rPr>
              <a:t> with a </a:t>
            </a:r>
            <a:r>
              <a:rPr sz="4200" b="0" i="0">
                <a:solidFill>
                  <a:srgbClr val="B23B2C"/>
                </a:solidFill>
                <a:highlight>
                  <a:srgbClr val="E7DFCA"/>
                </a:highlight>
                <a:latin typeface="IBM Plex Sans SmBld"/>
              </a:rPr>
              <a:t>door</a:t>
            </a:r>
            <a:r>
              <a:rPr sz="4200" b="0" i="0">
                <a:solidFill>
                  <a:srgbClr val="1C2B47"/>
                </a:solidFill>
                <a:latin typeface="IBM Plex Sans SmBld"/>
              </a:rPr>
              <a:t> and a </a:t>
            </a:r>
            <a:r>
              <a:rPr sz="4200" b="0" i="0">
                <a:solidFill>
                  <a:srgbClr val="B23B2C"/>
                </a:solidFill>
                <a:highlight>
                  <a:srgbClr val="E7DFCA"/>
                </a:highlight>
                <a:latin typeface="IBM Plex Sans SmBld"/>
              </a:rPr>
              <a:t>window</a:t>
            </a:r>
            <a:r>
              <a:rPr sz="4200" b="0" i="0">
                <a:solidFill>
                  <a:srgbClr val="1C2B47"/>
                </a:solidFill>
                <a:latin typeface="IBM Plex Sans SmBld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7600" y="2982087"/>
            <a:ext cx="584200" cy="3108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700" b="0" i="0">
                <a:solidFill>
                  <a:srgbClr val="B23B2C"/>
                </a:solidFill>
                <a:latin typeface="IBM Plex Mono Medm"/>
              </a:rPr>
              <a:t>02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ene-05-sketch-house.jpg"/>
          <p:cNvPicPr>
            <a:picLocks noChangeAspect="1"/>
          </p:cNvPicPr>
          <p:nvPr/>
        </p:nvPicPr>
        <p:blipFill>
          <a:blip r:embed="rId3"/>
          <a:srcRect l="388" r="38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64400" y="6350000"/>
            <a:ext cx="3810000" cy="177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900" b="0" i="0" spc="160">
                <a:solidFill>
                  <a:srgbClr val="A79E8B"/>
                </a:solidFill>
                <a:latin typeface="IBM Plex Mono"/>
              </a:rPr>
              <a:t>KEYNOMEN AVIATION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1219200"/>
            <a:ext cx="9245600" cy="441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35000"/>
              </a:lnSpc>
            </a:pPr>
            <a:r>
              <a:rPr sz="4200" b="0" i="0">
                <a:solidFill>
                  <a:srgbClr val="1C2B47"/>
                </a:solidFill>
                <a:latin typeface="IBM Plex Sans SmBld"/>
              </a:rPr>
              <a:t>Give it a </a:t>
            </a:r>
            <a:r>
              <a:rPr sz="4200" b="0" i="0">
                <a:solidFill>
                  <a:srgbClr val="B23B2C"/>
                </a:solidFill>
                <a:highlight>
                  <a:srgbClr val="E7DFCA"/>
                </a:highlight>
                <a:latin typeface="IBM Plex Sans SmBld"/>
              </a:rPr>
              <a:t>chimney</a:t>
            </a:r>
            <a:r>
              <a:rPr sz="4200" b="0" i="0">
                <a:solidFill>
                  <a:srgbClr val="1C2B47"/>
                </a:solidFill>
                <a:latin typeface="IBM Plex Sans SmBld"/>
              </a:rPr>
              <a:t>, with</a:t>
            </a:r>
            <a:br/>
            <a:r>
              <a:rPr sz="4200" b="0" i="0">
                <a:solidFill>
                  <a:srgbClr val="B23B2C"/>
                </a:solidFill>
                <a:highlight>
                  <a:srgbClr val="E7DFCA"/>
                </a:highlight>
                <a:latin typeface="IBM Plex Sans SmBld"/>
              </a:rPr>
              <a:t>smoke</a:t>
            </a:r>
            <a:r>
              <a:rPr sz="4200" b="0" i="0">
                <a:solidFill>
                  <a:srgbClr val="1C2B47"/>
                </a:solidFill>
                <a:latin typeface="IBM Plex Sans SmBld"/>
              </a:rPr>
              <a:t> coming out.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7600" y="2982087"/>
            <a:ext cx="584200" cy="3108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700" b="0" i="0">
                <a:solidFill>
                  <a:srgbClr val="B23B2C"/>
                </a:solidFill>
                <a:latin typeface="IBM Plex Mono Medm"/>
              </a:rPr>
              <a:t>03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ene-06-sketch-chimney.jpg"/>
          <p:cNvPicPr>
            <a:picLocks noChangeAspect="1"/>
          </p:cNvPicPr>
          <p:nvPr/>
        </p:nvPicPr>
        <p:blipFill>
          <a:blip r:embed="rId3"/>
          <a:srcRect l="388" r="38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64400" y="6350000"/>
            <a:ext cx="3810000" cy="177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900" b="0" i="0" spc="160">
                <a:solidFill>
                  <a:srgbClr val="A79E8B"/>
                </a:solidFill>
                <a:latin typeface="IBM Plex Mono"/>
              </a:rPr>
              <a:t>KEYNOMEN AVIATION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117600" y="2235200"/>
            <a:ext cx="9956800" cy="2387600"/>
          </a:xfrm>
          <a:prstGeom prst="roundRect">
            <a:avLst>
              <a:gd name="adj" fmla="val 4255"/>
            </a:avLst>
          </a:prstGeom>
          <a:solidFill>
            <a:srgbClr val="FFFFFF"/>
          </a:solidFill>
          <a:ln w="31750">
            <a:solidFill>
              <a:srgbClr val="B23B2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286000" y="2717800"/>
            <a:ext cx="8051800" cy="14224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40000"/>
              </a:lnSpc>
            </a:pPr>
            <a:r>
              <a:rPr sz="4000" b="1" i="0">
                <a:solidFill>
                  <a:srgbClr val="1C2B47"/>
                </a:solidFill>
                <a:latin typeface="IBM Plex Sans"/>
              </a:rPr>
              <a:t>Now put a </a:t>
            </a:r>
            <a:r>
              <a:rPr sz="4000" b="1" i="0">
                <a:solidFill>
                  <a:srgbClr val="B23B2C"/>
                </a:solidFill>
                <a:highlight>
                  <a:srgbClr val="E7DFCA"/>
                </a:highlight>
                <a:latin typeface="IBM Plex Sans"/>
              </a:rPr>
              <a:t>dub</a:t>
            </a:r>
            <a:r>
              <a:rPr sz="4000" b="1" i="0">
                <a:solidFill>
                  <a:srgbClr val="1C2B47"/>
                </a:solidFill>
                <a:latin typeface="IBM Plex Sans"/>
              </a:rPr>
              <a:t> in</a:t>
            </a:r>
            <a:br/>
            <a:r>
              <a:rPr sz="4000" b="1" i="0">
                <a:solidFill>
                  <a:srgbClr val="1C2B47"/>
                </a:solidFill>
                <a:latin typeface="IBM Plex Sans"/>
              </a:rPr>
              <a:t>front of the house.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00200" y="2980182"/>
            <a:ext cx="584200" cy="3108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700" b="0" i="0">
                <a:solidFill>
                  <a:srgbClr val="B23B2C"/>
                </a:solidFill>
                <a:latin typeface="IBM Plex Mono Medm"/>
              </a:rPr>
              <a:t>04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2083</Words>
  <Application>Microsoft Office PowerPoint</Application>
  <PresentationFormat>Widescreen</PresentationFormat>
  <Paragraphs>176</Paragraphs>
  <Slides>49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9" baseType="lpstr">
      <vt:lpstr>IBM Plex Sans Cond</vt:lpstr>
      <vt:lpstr>IBM Plex Sans</vt:lpstr>
      <vt:lpstr>IBM Plex Mono Medm</vt:lpstr>
      <vt:lpstr>IBM Plex Sans Cond SmBld</vt:lpstr>
      <vt:lpstr>IBM Plex Sans SmBld</vt:lpstr>
      <vt:lpstr>IBM Plex Mono</vt:lpstr>
      <vt:lpstr>Calibri</vt:lpstr>
      <vt:lpstr>Archivo Black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Daniel Bezden</cp:lastModifiedBy>
  <cp:revision>2</cp:revision>
  <dcterms:created xsi:type="dcterms:W3CDTF">2013-01-27T09:14:16Z</dcterms:created>
  <dcterms:modified xsi:type="dcterms:W3CDTF">2026-08-27T17:42:53Z</dcterms:modified>
  <cp:category/>
</cp:coreProperties>
</file>